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Lst>
  <p:sldIdLst>
    <p:sldId id="257" r:id="rId2"/>
    <p:sldId id="270" r:id="rId3"/>
    <p:sldId id="278" r:id="rId4"/>
    <p:sldId id="280" r:id="rId5"/>
    <p:sldId id="279" r:id="rId6"/>
    <p:sldId id="281" r:id="rId7"/>
    <p:sldId id="269" r:id="rId8"/>
    <p:sldId id="277" r:id="rId9"/>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72" d="100"/>
          <a:sy n="72"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あい 加藤" userId="e345875b249a7e1c" providerId="LiveId" clId="{2A40C326-CD17-4F45-BFCB-225801F1FD14}"/>
    <pc:docChg chg="addSld modSld">
      <pc:chgData name="あい 加藤" userId="e345875b249a7e1c" providerId="LiveId" clId="{2A40C326-CD17-4F45-BFCB-225801F1FD14}" dt="2022-11-09T08:21:52.714" v="18" actId="20577"/>
      <pc:docMkLst>
        <pc:docMk/>
      </pc:docMkLst>
      <pc:sldChg chg="modSp add mod">
        <pc:chgData name="あい 加藤" userId="e345875b249a7e1c" providerId="LiveId" clId="{2A40C326-CD17-4F45-BFCB-225801F1FD14}" dt="2022-11-09T08:19:00.106" v="5" actId="20577"/>
        <pc:sldMkLst>
          <pc:docMk/>
          <pc:sldMk cId="3674879097" sldId="263"/>
        </pc:sldMkLst>
        <pc:spChg chg="mod">
          <ac:chgData name="あい 加藤" userId="e345875b249a7e1c" providerId="LiveId" clId="{2A40C326-CD17-4F45-BFCB-225801F1FD14}" dt="2022-11-09T08:19:00.106" v="5" actId="20577"/>
          <ac:spMkLst>
            <pc:docMk/>
            <pc:sldMk cId="3674879097" sldId="263"/>
            <ac:spMk id="2" creationId="{00000000-0000-0000-0000-000000000000}"/>
          </ac:spMkLst>
        </pc:spChg>
      </pc:sldChg>
      <pc:sldChg chg="modSp mod">
        <pc:chgData name="あい 加藤" userId="e345875b249a7e1c" providerId="LiveId" clId="{2A40C326-CD17-4F45-BFCB-225801F1FD14}" dt="2022-11-09T08:21:52.714" v="18" actId="20577"/>
        <pc:sldMkLst>
          <pc:docMk/>
          <pc:sldMk cId="1985803044" sldId="271"/>
        </pc:sldMkLst>
        <pc:spChg chg="mod">
          <ac:chgData name="あい 加藤" userId="e345875b249a7e1c" providerId="LiveId" clId="{2A40C326-CD17-4F45-BFCB-225801F1FD14}" dt="2022-11-09T08:21:52.714" v="18" actId="20577"/>
          <ac:spMkLst>
            <pc:docMk/>
            <pc:sldMk cId="1985803044" sldId="271"/>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521A853C-966C-407A-8EFC-FE83A824AE70}" type="datetimeFigureOut">
              <a:rPr kumimoji="1" lang="ja-JP" altLang="en-US" smtClean="0"/>
              <a:t>2022/11/10</a:t>
            </a:fld>
            <a:endParaRPr kumimoji="1" lang="ja-JP" alt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6A9914F-C0EB-48AB-828C-AC9912D31ADB}" type="slidenum">
              <a:rPr kumimoji="1" lang="ja-JP" altLang="en-US" smtClean="0"/>
              <a:t>‹#›</a:t>
            </a:fld>
            <a:endParaRPr kumimoji="1" lang="ja-JP" altLang="en-US"/>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460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1A853C-966C-407A-8EFC-FE83A824AE70}" type="datetimeFigureOut">
              <a:rPr kumimoji="1" lang="ja-JP" altLang="en-US" smtClean="0"/>
              <a:t>2022/11/10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A9914F-C0EB-48AB-828C-AC9912D31ADB}" type="slidenum">
              <a:rPr kumimoji="1" lang="ja-JP" altLang="en-US" smtClean="0"/>
              <a:t>‹#›</a:t>
            </a:fld>
            <a:endParaRPr kumimoji="1" lang="ja-JP" altLang="en-US"/>
          </a:p>
        </p:txBody>
      </p:sp>
    </p:spTree>
    <p:extLst>
      <p:ext uri="{BB962C8B-B14F-4D97-AF65-F5344CB8AC3E}">
        <p14:creationId xmlns:p14="http://schemas.microsoft.com/office/powerpoint/2010/main" val="3918583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1A853C-966C-407A-8EFC-FE83A824AE70}" type="datetimeFigureOut">
              <a:rPr kumimoji="1" lang="ja-JP" altLang="en-US" smtClean="0"/>
              <a:t>2022/11/10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A9914F-C0EB-48AB-828C-AC9912D31ADB}" type="slidenum">
              <a:rPr kumimoji="1" lang="ja-JP" altLang="en-US" smtClean="0"/>
              <a:t>‹#›</a:t>
            </a:fld>
            <a:endParaRPr kumimoji="1" lang="ja-JP" altLang="en-US"/>
          </a:p>
        </p:txBody>
      </p:sp>
    </p:spTree>
    <p:extLst>
      <p:ext uri="{BB962C8B-B14F-4D97-AF65-F5344CB8AC3E}">
        <p14:creationId xmlns:p14="http://schemas.microsoft.com/office/powerpoint/2010/main" val="2698009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1A853C-966C-407A-8EFC-FE83A824AE70}" type="datetimeFigureOut">
              <a:rPr kumimoji="1" lang="ja-JP" altLang="en-US" smtClean="0"/>
              <a:t>2022/11/10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A9914F-C0EB-48AB-828C-AC9912D31ADB}" type="slidenum">
              <a:rPr kumimoji="1" lang="ja-JP" altLang="en-US" smtClean="0"/>
              <a:t>‹#›</a:t>
            </a:fld>
            <a:endParaRPr kumimoji="1" lang="ja-JP" altLang="en-US"/>
          </a:p>
        </p:txBody>
      </p:sp>
    </p:spTree>
    <p:extLst>
      <p:ext uri="{BB962C8B-B14F-4D97-AF65-F5344CB8AC3E}">
        <p14:creationId xmlns:p14="http://schemas.microsoft.com/office/powerpoint/2010/main" val="215355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21A853C-966C-407A-8EFC-FE83A824AE70}" type="datetimeFigureOut">
              <a:rPr kumimoji="1" lang="ja-JP" altLang="en-US" smtClean="0"/>
              <a:t>2022/11/10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A9914F-C0EB-48AB-828C-AC9912D31ADB}" type="slidenum">
              <a:rPr kumimoji="1" lang="ja-JP" altLang="en-US" smtClean="0"/>
              <a:t>‹#›</a:t>
            </a:fld>
            <a:endParaRPr kumimoji="1" lang="ja-JP" alt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475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21A853C-966C-407A-8EFC-FE83A824AE70}" type="datetimeFigureOut">
              <a:rPr kumimoji="1" lang="ja-JP" altLang="en-US" smtClean="0"/>
              <a:t>2022/11/10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A9914F-C0EB-48AB-828C-AC9912D31ADB}" type="slidenum">
              <a:rPr kumimoji="1" lang="ja-JP" altLang="en-US" smtClean="0"/>
              <a:t>‹#›</a:t>
            </a:fld>
            <a:endParaRPr kumimoji="1" lang="ja-JP" altLang="en-US"/>
          </a:p>
        </p:txBody>
      </p:sp>
    </p:spTree>
    <p:extLst>
      <p:ext uri="{BB962C8B-B14F-4D97-AF65-F5344CB8AC3E}">
        <p14:creationId xmlns:p14="http://schemas.microsoft.com/office/powerpoint/2010/main" val="76171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21A853C-966C-407A-8EFC-FE83A824AE70}" type="datetimeFigureOut">
              <a:rPr kumimoji="1" lang="ja-JP" altLang="en-US" smtClean="0"/>
              <a:t>2022/11/10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6A9914F-C0EB-48AB-828C-AC9912D31ADB}" type="slidenum">
              <a:rPr kumimoji="1" lang="ja-JP" altLang="en-US" smtClean="0"/>
              <a:t>‹#›</a:t>
            </a:fld>
            <a:endParaRPr kumimoji="1" lang="ja-JP" altLang="en-US"/>
          </a:p>
        </p:txBody>
      </p:sp>
    </p:spTree>
    <p:extLst>
      <p:ext uri="{BB962C8B-B14F-4D97-AF65-F5344CB8AC3E}">
        <p14:creationId xmlns:p14="http://schemas.microsoft.com/office/powerpoint/2010/main" val="243100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21A853C-966C-407A-8EFC-FE83A824AE70}" type="datetimeFigureOut">
              <a:rPr kumimoji="1" lang="ja-JP" altLang="en-US" smtClean="0"/>
              <a:t>2022/11/10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6A9914F-C0EB-48AB-828C-AC9912D31ADB}" type="slidenum">
              <a:rPr kumimoji="1" lang="ja-JP" altLang="en-US" smtClean="0"/>
              <a:t>‹#›</a:t>
            </a:fld>
            <a:endParaRPr kumimoji="1" lang="ja-JP" altLang="en-US"/>
          </a:p>
        </p:txBody>
      </p:sp>
    </p:spTree>
    <p:extLst>
      <p:ext uri="{BB962C8B-B14F-4D97-AF65-F5344CB8AC3E}">
        <p14:creationId xmlns:p14="http://schemas.microsoft.com/office/powerpoint/2010/main" val="3449821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A853C-966C-407A-8EFC-FE83A824AE70}" type="datetimeFigureOut">
              <a:rPr kumimoji="1" lang="ja-JP" altLang="en-US" smtClean="0"/>
              <a:t>2022/11/10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6A9914F-C0EB-48AB-828C-AC9912D31ADB}" type="slidenum">
              <a:rPr kumimoji="1" lang="ja-JP" altLang="en-US" smtClean="0"/>
              <a:t>‹#›</a:t>
            </a:fld>
            <a:endParaRPr kumimoji="1" lang="ja-JP" altLang="en-US"/>
          </a:p>
        </p:txBody>
      </p:sp>
    </p:spTree>
    <p:extLst>
      <p:ext uri="{BB962C8B-B14F-4D97-AF65-F5344CB8AC3E}">
        <p14:creationId xmlns:p14="http://schemas.microsoft.com/office/powerpoint/2010/main" val="1944312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a:t>マスター タイトルの書式設定</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21A853C-966C-407A-8EFC-FE83A824AE70}" type="datetimeFigureOut">
              <a:rPr kumimoji="1" lang="ja-JP" altLang="en-US" smtClean="0"/>
              <a:t>2022/11/10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A9914F-C0EB-48AB-828C-AC9912D31ADB}" type="slidenum">
              <a:rPr kumimoji="1" lang="ja-JP" altLang="en-US" smtClean="0"/>
              <a:t>‹#›</a:t>
            </a:fld>
            <a:endParaRPr kumimoji="1" lang="ja-JP" altLang="en-US"/>
          </a:p>
        </p:txBody>
      </p:sp>
    </p:spTree>
    <p:extLst>
      <p:ext uri="{BB962C8B-B14F-4D97-AF65-F5344CB8AC3E}">
        <p14:creationId xmlns:p14="http://schemas.microsoft.com/office/powerpoint/2010/main" val="256801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21A853C-966C-407A-8EFC-FE83A824AE70}" type="datetimeFigureOut">
              <a:rPr kumimoji="1" lang="ja-JP" altLang="en-US" smtClean="0"/>
              <a:t>2022/11/10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A9914F-C0EB-48AB-828C-AC9912D31ADB}" type="slidenum">
              <a:rPr kumimoji="1" lang="ja-JP" altLang="en-US" smtClean="0"/>
              <a:t>‹#›</a:t>
            </a:fld>
            <a:endParaRPr kumimoji="1" lang="ja-JP" altLang="en-US"/>
          </a:p>
        </p:txBody>
      </p:sp>
    </p:spTree>
    <p:extLst>
      <p:ext uri="{BB962C8B-B14F-4D97-AF65-F5344CB8AC3E}">
        <p14:creationId xmlns:p14="http://schemas.microsoft.com/office/powerpoint/2010/main" val="394756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521A853C-966C-407A-8EFC-FE83A824AE70}" type="datetimeFigureOut">
              <a:rPr kumimoji="1" lang="ja-JP" altLang="en-US" smtClean="0"/>
              <a:t>2022/11/10</a:t>
            </a:fld>
            <a:endParaRPr kumimoji="1" lang="ja-JP" alt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F6A9914F-C0EB-48AB-828C-AC9912D31ADB}" type="slidenum">
              <a:rPr kumimoji="1" lang="ja-JP" altLang="en-US" smtClean="0"/>
              <a:t>‹#›</a:t>
            </a:fld>
            <a:endParaRPr kumimoji="1" lang="ja-JP" altLang="en-US"/>
          </a:p>
        </p:txBody>
      </p:sp>
    </p:spTree>
    <p:extLst>
      <p:ext uri="{BB962C8B-B14F-4D97-AF65-F5344CB8AC3E}">
        <p14:creationId xmlns:p14="http://schemas.microsoft.com/office/powerpoint/2010/main" val="701331232"/>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kumimoji="1"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0FD47A1E-7F9A-43C3-8E18-EFA511B52945}"/>
              </a:ext>
            </a:extLst>
          </p:cNvPr>
          <p:cNvSpPr txBox="1"/>
          <p:nvPr/>
        </p:nvSpPr>
        <p:spPr>
          <a:xfrm>
            <a:off x="4896920" y="3037278"/>
            <a:ext cx="4828972" cy="461665"/>
          </a:xfrm>
          <a:prstGeom prst="rect">
            <a:avLst/>
          </a:prstGeom>
          <a:noFill/>
        </p:spPr>
        <p:txBody>
          <a:bodyPr wrap="square" rtlCol="0">
            <a:spAutoFit/>
          </a:bodyPr>
          <a:lstStyle/>
          <a:p>
            <a:r>
              <a:rPr lang="ja-JP" altLang="en-US" sz="2400" dirty="0">
                <a:latin typeface="UD デジタル 教科書体 N-B" panose="02020700000000000000" pitchFamily="17" charset="-128"/>
                <a:ea typeface="UD デジタル 教科書体 N-B" panose="02020700000000000000" pitchFamily="17" charset="-128"/>
              </a:rPr>
              <a:t>日本共産党市会議員　加藤あい</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2" name="コンテンツ プレースホルダー 1"/>
          <p:cNvSpPr>
            <a:spLocks noGrp="1"/>
          </p:cNvSpPr>
          <p:nvPr>
            <p:ph idx="1"/>
          </p:nvPr>
        </p:nvSpPr>
        <p:spPr>
          <a:xfrm>
            <a:off x="1097280" y="1845734"/>
            <a:ext cx="8046720" cy="1080346"/>
          </a:xfrm>
        </p:spPr>
        <p:txBody>
          <a:bodyPr>
            <a:normAutofit/>
          </a:bodyPr>
          <a:lstStyle/>
          <a:p>
            <a:pPr marL="0" indent="0">
              <a:buNone/>
            </a:pPr>
            <a:r>
              <a:rPr lang="ja-JP" altLang="en-US" sz="3600" dirty="0"/>
              <a:t>市政報告・予算要求懇談会にご参加のみなさんへ</a:t>
            </a:r>
            <a:endParaRPr kumimoji="1" lang="ja-JP" altLang="en-US" sz="3600" dirty="0"/>
          </a:p>
        </p:txBody>
      </p:sp>
    </p:spTree>
    <p:extLst>
      <p:ext uri="{BB962C8B-B14F-4D97-AF65-F5344CB8AC3E}">
        <p14:creationId xmlns:p14="http://schemas.microsoft.com/office/powerpoint/2010/main" val="1723339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885582"/>
            <a:ext cx="10058400" cy="1450757"/>
          </a:xfrm>
        </p:spPr>
        <p:txBody>
          <a:bodyPr>
            <a:normAutofit fontScale="90000"/>
          </a:bodyPr>
          <a:lstStyle/>
          <a:p>
            <a:r>
              <a:rPr lang="ja-JP" altLang="ja-JP" dirty="0">
                <a:solidFill>
                  <a:schemeClr val="tx1"/>
                </a:solidFill>
                <a:latin typeface="BIZ UDPゴシック" panose="020B0400000000000000" pitchFamily="50" charset="-128"/>
                <a:ea typeface="BIZ UDPゴシック" panose="020B0400000000000000" pitchFamily="50" charset="-128"/>
              </a:rPr>
              <a:t>《２０２１年度</a:t>
            </a:r>
            <a:r>
              <a:rPr lang="ja-JP" altLang="en-US" dirty="0">
                <a:solidFill>
                  <a:schemeClr val="tx1"/>
                </a:solidFill>
                <a:latin typeface="BIZ UDPゴシック" panose="020B0400000000000000" pitchFamily="50" charset="-128"/>
                <a:ea typeface="BIZ UDPゴシック" panose="020B0400000000000000" pitchFamily="50" charset="-128"/>
              </a:rPr>
              <a:t>決算</a:t>
            </a:r>
            <a:r>
              <a:rPr lang="ja-JP"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は・・黒字。</a:t>
            </a:r>
            <a:br>
              <a:rPr lang="en-US" altLang="ja-JP" dirty="0">
                <a:latin typeface="BIZ UDPゴシック" panose="020B0400000000000000" pitchFamily="50" charset="-128"/>
                <a:ea typeface="BIZ UDPゴシック" panose="020B0400000000000000" pitchFamily="50" charset="-128"/>
              </a:rPr>
            </a:br>
            <a:r>
              <a:rPr lang="ja-JP" altLang="en-US" sz="4900" dirty="0">
                <a:solidFill>
                  <a:srgbClr val="C00000"/>
                </a:solidFill>
                <a:latin typeface="BIZ UDPゴシック" panose="020B0400000000000000" pitchFamily="50" charset="-128"/>
                <a:ea typeface="BIZ UDPゴシック" panose="020B0400000000000000" pitchFamily="50" charset="-128"/>
              </a:rPr>
              <a:t>危機をあおる誇大宣伝との党議員団の指摘通りに</a:t>
            </a:r>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1097280" y="2679209"/>
            <a:ext cx="6907033" cy="3293209"/>
          </a:xfrm>
          <a:prstGeom prst="rect">
            <a:avLst/>
          </a:prstGeom>
          <a:noFill/>
        </p:spPr>
        <p:txBody>
          <a:bodyPr wrap="square" rtlCol="0">
            <a:spAutoFit/>
          </a:bodyPr>
          <a:lstStyle/>
          <a:p>
            <a:pPr hangingPunct="0"/>
            <a:r>
              <a:rPr lang="ja-JP" altLang="en-US" sz="2000" dirty="0">
                <a:latin typeface="+mj-ea"/>
                <a:ea typeface="+mj-ea"/>
              </a:rPr>
              <a:t>２０２０</a:t>
            </a:r>
            <a:r>
              <a:rPr lang="ja-JP" altLang="ja-JP" sz="2000" dirty="0">
                <a:latin typeface="+mj-ea"/>
                <a:ea typeface="+mj-ea"/>
              </a:rPr>
              <a:t>年</a:t>
            </a:r>
            <a:r>
              <a:rPr lang="en-US" altLang="ja-JP" sz="2000" dirty="0">
                <a:latin typeface="+mj-ea"/>
                <a:ea typeface="+mj-ea"/>
              </a:rPr>
              <a:t>11</a:t>
            </a:r>
            <a:r>
              <a:rPr lang="ja-JP" altLang="ja-JP" sz="2000" dirty="0">
                <a:latin typeface="+mj-ea"/>
                <a:ea typeface="+mj-ea"/>
              </a:rPr>
              <a:t>月</a:t>
            </a:r>
            <a:r>
              <a:rPr lang="ja-JP" altLang="en-US" sz="2000" dirty="0">
                <a:latin typeface="+mj-ea"/>
                <a:ea typeface="+mj-ea"/>
              </a:rPr>
              <a:t>　　</a:t>
            </a:r>
            <a:r>
              <a:rPr lang="ja-JP" altLang="ja-JP" sz="2000" dirty="0">
                <a:latin typeface="+mj-ea"/>
                <a:ea typeface="+mj-ea"/>
              </a:rPr>
              <a:t>△</a:t>
            </a:r>
            <a:r>
              <a:rPr lang="en-US" altLang="ja-JP" sz="2000" dirty="0">
                <a:latin typeface="+mj-ea"/>
                <a:ea typeface="+mj-ea"/>
              </a:rPr>
              <a:t>500</a:t>
            </a:r>
            <a:r>
              <a:rPr lang="ja-JP" altLang="ja-JP" sz="2000" dirty="0">
                <a:latin typeface="+mj-ea"/>
                <a:ea typeface="+mj-ea"/>
              </a:rPr>
              <a:t>億円</a:t>
            </a:r>
            <a:r>
              <a:rPr lang="ja-JP" altLang="en-US" sz="2000" dirty="0">
                <a:latin typeface="+mj-ea"/>
                <a:ea typeface="+mj-ea"/>
              </a:rPr>
              <a:t>　　　中期財政見通し</a:t>
            </a:r>
            <a:endParaRPr lang="ja-JP" altLang="ja-JP" sz="2000" dirty="0">
              <a:latin typeface="+mj-ea"/>
              <a:ea typeface="+mj-ea"/>
            </a:endParaRPr>
          </a:p>
          <a:p>
            <a:pPr hangingPunct="0"/>
            <a:r>
              <a:rPr lang="ja-JP" altLang="en-US" sz="2000" dirty="0">
                <a:latin typeface="+mj-ea"/>
                <a:ea typeface="+mj-ea"/>
              </a:rPr>
              <a:t>２０２１</a:t>
            </a:r>
            <a:r>
              <a:rPr lang="ja-JP" altLang="ja-JP" sz="2000" dirty="0">
                <a:latin typeface="+mj-ea"/>
                <a:ea typeface="+mj-ea"/>
              </a:rPr>
              <a:t>年</a:t>
            </a:r>
            <a:r>
              <a:rPr lang="ja-JP" altLang="en-US" sz="2000" dirty="0">
                <a:latin typeface="+mj-ea"/>
                <a:ea typeface="+mj-ea"/>
              </a:rPr>
              <a:t>　</a:t>
            </a:r>
            <a:r>
              <a:rPr lang="en-US" altLang="ja-JP" sz="2000" dirty="0">
                <a:latin typeface="+mj-ea"/>
                <a:ea typeface="+mj-ea"/>
              </a:rPr>
              <a:t>2</a:t>
            </a:r>
            <a:r>
              <a:rPr lang="ja-JP" altLang="ja-JP" sz="2000" dirty="0">
                <a:latin typeface="+mj-ea"/>
                <a:ea typeface="+mj-ea"/>
              </a:rPr>
              <a:t>月</a:t>
            </a:r>
            <a:r>
              <a:rPr lang="ja-JP" altLang="en-US" sz="2000" dirty="0">
                <a:latin typeface="+mj-ea"/>
                <a:ea typeface="+mj-ea"/>
              </a:rPr>
              <a:t>　　</a:t>
            </a:r>
            <a:r>
              <a:rPr lang="ja-JP" altLang="ja-JP" sz="2000" dirty="0">
                <a:latin typeface="+mj-ea"/>
                <a:ea typeface="+mj-ea"/>
              </a:rPr>
              <a:t>△</a:t>
            </a:r>
            <a:r>
              <a:rPr lang="en-US" altLang="ja-JP" sz="2000" dirty="0">
                <a:latin typeface="+mj-ea"/>
                <a:ea typeface="+mj-ea"/>
              </a:rPr>
              <a:t>236</a:t>
            </a:r>
            <a:r>
              <a:rPr lang="ja-JP" altLang="ja-JP" sz="2000" dirty="0">
                <a:latin typeface="+mj-ea"/>
                <a:ea typeface="+mj-ea"/>
              </a:rPr>
              <a:t>億円</a:t>
            </a:r>
            <a:r>
              <a:rPr lang="ja-JP" altLang="en-US" sz="2000" dirty="0">
                <a:latin typeface="+mj-ea"/>
                <a:ea typeface="+mj-ea"/>
              </a:rPr>
              <a:t>　　　予算編成時</a:t>
            </a:r>
            <a:endParaRPr lang="ja-JP" altLang="ja-JP" sz="2000" dirty="0">
              <a:latin typeface="+mj-ea"/>
              <a:ea typeface="+mj-ea"/>
            </a:endParaRPr>
          </a:p>
          <a:p>
            <a:pPr hangingPunct="0"/>
            <a:r>
              <a:rPr lang="ja-JP" altLang="en-US" sz="2000" dirty="0">
                <a:latin typeface="+mj-ea"/>
                <a:ea typeface="+mj-ea"/>
              </a:rPr>
              <a:t>２０２２</a:t>
            </a:r>
            <a:r>
              <a:rPr lang="ja-JP" altLang="ja-JP" sz="2000" dirty="0">
                <a:latin typeface="+mj-ea"/>
                <a:ea typeface="+mj-ea"/>
              </a:rPr>
              <a:t>年</a:t>
            </a:r>
            <a:r>
              <a:rPr lang="ja-JP" altLang="en-US" sz="2000" dirty="0">
                <a:latin typeface="+mj-ea"/>
                <a:ea typeface="+mj-ea"/>
              </a:rPr>
              <a:t>　　　</a:t>
            </a:r>
            <a:r>
              <a:rPr lang="en-US" altLang="ja-JP" sz="4000" dirty="0">
                <a:latin typeface="+mj-ea"/>
                <a:ea typeface="+mj-ea"/>
              </a:rPr>
              <a:t>4</a:t>
            </a:r>
            <a:r>
              <a:rPr lang="ja-JP" altLang="ja-JP" sz="4000" dirty="0">
                <a:latin typeface="+mj-ea"/>
                <a:ea typeface="+mj-ea"/>
              </a:rPr>
              <a:t>億円（黒字</a:t>
            </a:r>
            <a:r>
              <a:rPr lang="ja-JP" altLang="en-US" sz="4000" dirty="0">
                <a:latin typeface="+mj-ea"/>
                <a:ea typeface="+mj-ea"/>
              </a:rPr>
              <a:t>）決算</a:t>
            </a:r>
            <a:endParaRPr lang="en-US" altLang="ja-JP" sz="2000" dirty="0">
              <a:latin typeface="+mj-ea"/>
              <a:ea typeface="+mj-ea"/>
            </a:endParaRPr>
          </a:p>
          <a:p>
            <a:pPr hangingPunct="0"/>
            <a:endParaRPr lang="en-US" altLang="ja-JP" sz="2000" dirty="0">
              <a:latin typeface="+mj-ea"/>
              <a:ea typeface="+mj-ea"/>
            </a:endParaRPr>
          </a:p>
          <a:p>
            <a:pPr hangingPunct="0"/>
            <a:r>
              <a:rPr lang="ja-JP" altLang="ja-JP" dirty="0"/>
              <a:t>市長は、一昨年の秋には</a:t>
            </a:r>
            <a:r>
              <a:rPr lang="en-US" altLang="ja-JP" dirty="0"/>
              <a:t>500</a:t>
            </a:r>
            <a:r>
              <a:rPr lang="ja-JP" altLang="ja-JP" dirty="0"/>
              <a:t>億円の財源不足であり「財政破綻の危機」と説明。市民新聞等で「財政危機キャンペーン」で市民を脅しました。ところが、予算編成時には、</a:t>
            </a:r>
            <a:r>
              <a:rPr lang="en-US" altLang="ja-JP" dirty="0"/>
              <a:t>264</a:t>
            </a:r>
            <a:r>
              <a:rPr lang="ja-JP" altLang="ja-JP" dirty="0"/>
              <a:t>億円の上振れとなり、結局、決算では、「財政破綻を回避」として</a:t>
            </a:r>
            <a:r>
              <a:rPr lang="en-US" altLang="ja-JP" dirty="0"/>
              <a:t>4</a:t>
            </a:r>
            <a:r>
              <a:rPr lang="ja-JP" altLang="ja-JP" dirty="0"/>
              <a:t>億円の黒字の見通しを発表。</a:t>
            </a:r>
          </a:p>
          <a:p>
            <a:endParaRPr kumimoji="1" lang="ja-JP" altLang="en-US" dirty="0"/>
          </a:p>
        </p:txBody>
      </p:sp>
      <p:sp>
        <p:nvSpPr>
          <p:cNvPr id="7" name="タイトル 1">
            <a:extLst>
              <a:ext uri="{FF2B5EF4-FFF2-40B4-BE49-F238E27FC236}">
                <a16:creationId xmlns:a16="http://schemas.microsoft.com/office/drawing/2014/main" id="{54A38DC6-FC01-5544-D619-CA41371AEE3C}"/>
              </a:ext>
            </a:extLst>
          </p:cNvPr>
          <p:cNvSpPr txBox="1">
            <a:spLocks/>
          </p:cNvSpPr>
          <p:nvPr/>
        </p:nvSpPr>
        <p:spPr>
          <a:xfrm>
            <a:off x="728870" y="5579165"/>
            <a:ext cx="10902201" cy="569708"/>
          </a:xfrm>
          <a:prstGeom prst="rect">
            <a:avLst/>
          </a:prstGeom>
        </p:spPr>
        <p:txBody>
          <a:bodyPr vert="horz" lIns="91440" tIns="45720" rIns="91440" bIns="45720" rtlCol="0" anchor="b">
            <a:normAutofit fontScale="97500"/>
          </a:bodyPr>
          <a:lstStyle>
            <a:lvl1pPr marL="0"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endParaRPr lang="ja-JP" altLang="en-US" sz="3600" dirty="0">
              <a:solidFill>
                <a:srgbClr val="FF0000"/>
              </a:solidFill>
              <a:latin typeface="BIZ UDPゴシック" panose="020B0400000000000000" pitchFamily="50" charset="-128"/>
              <a:ea typeface="BIZ UDPゴシック" panose="020B0400000000000000" pitchFamily="50" charset="-128"/>
            </a:endParaRPr>
          </a:p>
        </p:txBody>
      </p:sp>
      <p:graphicFrame>
        <p:nvGraphicFramePr>
          <p:cNvPr id="8" name="オブジェクト 7">
            <a:extLst>
              <a:ext uri="{FF2B5EF4-FFF2-40B4-BE49-F238E27FC236}">
                <a16:creationId xmlns:a16="http://schemas.microsoft.com/office/drawing/2014/main" id="{A3831111-F2B1-2EDC-A355-BA557CA1A7B2}"/>
              </a:ext>
            </a:extLst>
          </p:cNvPr>
          <p:cNvGraphicFramePr>
            <a:graphicFrameLocks noChangeAspect="1"/>
          </p:cNvGraphicFramePr>
          <p:nvPr>
            <p:extLst>
              <p:ext uri="{D42A27DB-BD31-4B8C-83A1-F6EECF244321}">
                <p14:modId xmlns:p14="http://schemas.microsoft.com/office/powerpoint/2010/main" val="3639448499"/>
              </p:ext>
            </p:extLst>
          </p:nvPr>
        </p:nvGraphicFramePr>
        <p:xfrm>
          <a:off x="8157857" y="3071771"/>
          <a:ext cx="3319669" cy="2237568"/>
        </p:xfrm>
        <a:graphic>
          <a:graphicData uri="http://schemas.openxmlformats.org/presentationml/2006/ole">
            <mc:AlternateContent xmlns:mc="http://schemas.openxmlformats.org/markup-compatibility/2006">
              <mc:Choice xmlns:v="urn:schemas-microsoft-com:vml" Requires="v">
                <p:oleObj name="Acrobat Document" r:id="rId2" imgW="1723977" imgH="1161759" progId="Acrobat.Document.DC">
                  <p:embed/>
                </p:oleObj>
              </mc:Choice>
              <mc:Fallback>
                <p:oleObj name="Acrobat Document" r:id="rId2" imgW="1723977" imgH="1161759" progId="Acrobat.Document.DC">
                  <p:embed/>
                  <p:pic>
                    <p:nvPicPr>
                      <p:cNvPr id="9" name="オブジェクト 8">
                        <a:extLst>
                          <a:ext uri="{FF2B5EF4-FFF2-40B4-BE49-F238E27FC236}">
                            <a16:creationId xmlns:a16="http://schemas.microsoft.com/office/drawing/2014/main" id="{089985E6-D7BB-1D28-EE2D-F49147E8BBD1}"/>
                          </a:ext>
                        </a:extLst>
                      </p:cNvPr>
                      <p:cNvPicPr/>
                      <p:nvPr/>
                    </p:nvPicPr>
                    <p:blipFill>
                      <a:blip r:embed="rId3"/>
                      <a:stretch>
                        <a:fillRect/>
                      </a:stretch>
                    </p:blipFill>
                    <p:spPr>
                      <a:xfrm>
                        <a:off x="8157857" y="3071771"/>
                        <a:ext cx="3319669" cy="2237568"/>
                      </a:xfrm>
                      <a:prstGeom prst="rect">
                        <a:avLst/>
                      </a:prstGeom>
                      <a:ln>
                        <a:solidFill>
                          <a:srgbClr val="C00000"/>
                        </a:solidFill>
                      </a:ln>
                    </p:spPr>
                  </p:pic>
                </p:oleObj>
              </mc:Fallback>
            </mc:AlternateContent>
          </a:graphicData>
        </a:graphic>
      </p:graphicFrame>
    </p:spTree>
    <p:extLst>
      <p:ext uri="{BB962C8B-B14F-4D97-AF65-F5344CB8AC3E}">
        <p14:creationId xmlns:p14="http://schemas.microsoft.com/office/powerpoint/2010/main" val="1134464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A39DFD-3484-509E-FBCE-C8CBF5A35472}"/>
              </a:ext>
            </a:extLst>
          </p:cNvPr>
          <p:cNvSpPr>
            <a:spLocks noGrp="1"/>
          </p:cNvSpPr>
          <p:nvPr>
            <p:ph type="title"/>
          </p:nvPr>
        </p:nvSpPr>
        <p:spPr/>
        <p:txBody>
          <a:bodyPr>
            <a:normAutofit/>
          </a:bodyPr>
          <a:lstStyle/>
          <a:p>
            <a:r>
              <a:rPr lang="ja-JP" altLang="ja-JP" sz="4400" kern="100" spc="-2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財政破綻ならぬ</a:t>
            </a:r>
            <a:r>
              <a:rPr lang="en-US" altLang="ja-JP" sz="4400" kern="100" spc="-2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4400" kern="100" spc="-2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財政危機論</a:t>
            </a:r>
            <a:r>
              <a:rPr lang="en-US" altLang="ja-JP" sz="4400" kern="100" spc="-2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4400" kern="100" spc="-2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が破綻</a:t>
            </a:r>
            <a:br>
              <a:rPr lang="en-US" altLang="ja-JP" sz="4400" kern="100" spc="-2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4400" kern="100" spc="-20"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4800" kern="100" spc="-20"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行財政改革計画」の撤回を</a:t>
            </a:r>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8F1B0011-A07D-9013-ACE6-7DF217DABB02}"/>
              </a:ext>
            </a:extLst>
          </p:cNvPr>
          <p:cNvSpPr>
            <a:spLocks noGrp="1"/>
          </p:cNvSpPr>
          <p:nvPr>
            <p:ph idx="1"/>
          </p:nvPr>
        </p:nvSpPr>
        <p:spPr>
          <a:xfrm>
            <a:off x="878619" y="2050112"/>
            <a:ext cx="5946252" cy="2386290"/>
          </a:xfrm>
        </p:spPr>
        <p:txBody>
          <a:bodyPr>
            <a:normAutofit fontScale="77500" lnSpcReduction="20000"/>
          </a:bodyPr>
          <a:lstStyle/>
          <a:p>
            <a:r>
              <a:rPr lang="ja-JP" altLang="en-US" sz="2400" b="1" i="0" u="sng" dirty="0">
                <a:solidFill>
                  <a:schemeClr val="accent4">
                    <a:lumMod val="50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2400" b="1" i="0" u="sng" dirty="0">
                <a:solidFill>
                  <a:schemeClr val="accent4">
                    <a:lumMod val="50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4</a:t>
            </a:r>
            <a:r>
              <a:rPr lang="ja-JP" altLang="en-US" sz="2400" b="1" i="0" u="sng" dirty="0">
                <a:solidFill>
                  <a:schemeClr val="accent4">
                    <a:lumMod val="50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億円の黒字だが実質</a:t>
            </a:r>
            <a:r>
              <a:rPr lang="en-US" altLang="ja-JP" sz="2400" b="1" i="0" u="sng" dirty="0">
                <a:solidFill>
                  <a:schemeClr val="accent4">
                    <a:lumMod val="50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85</a:t>
            </a:r>
            <a:r>
              <a:rPr lang="ja-JP" altLang="en-US" sz="2400" b="1" i="0" u="sng" dirty="0">
                <a:solidFill>
                  <a:schemeClr val="accent4">
                    <a:lumMod val="50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億円の赤字！？</a:t>
            </a:r>
            <a:endParaRPr lang="en-US" altLang="ja-JP" sz="2400" b="1" i="0" u="sng" dirty="0">
              <a:solidFill>
                <a:schemeClr val="accent4">
                  <a:lumMod val="50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marL="45720" indent="0">
              <a:buNone/>
            </a:pPr>
            <a:r>
              <a:rPr lang="en-US" altLang="ja-JP" sz="1900" b="0" i="0" dirty="0">
                <a:solidFill>
                  <a:srgbClr val="333333"/>
                </a:solidFill>
                <a:effectLst/>
                <a:latin typeface="trebuchet ms" panose="020B0603020202020204" pitchFamily="34" charset="0"/>
              </a:rPr>
              <a:t>2</a:t>
            </a:r>
            <a:r>
              <a:rPr lang="ja-JP" altLang="en-US" sz="1900" b="0" i="0" dirty="0">
                <a:solidFill>
                  <a:srgbClr val="333333"/>
                </a:solidFill>
                <a:effectLst/>
                <a:latin typeface="trebuchet ms" panose="020B0603020202020204" pitchFamily="34" charset="0"/>
              </a:rPr>
              <a:t>月補正予算で</a:t>
            </a:r>
            <a:r>
              <a:rPr lang="en-US" altLang="ja-JP" sz="1900" b="0" i="0" dirty="0">
                <a:solidFill>
                  <a:srgbClr val="333333"/>
                </a:solidFill>
                <a:effectLst/>
                <a:latin typeface="trebuchet ms" panose="020B0603020202020204" pitchFamily="34" charset="0"/>
              </a:rPr>
              <a:t>187</a:t>
            </a:r>
            <a:r>
              <a:rPr lang="ja-JP" altLang="en-US" sz="1900" b="0" i="0" dirty="0">
                <a:solidFill>
                  <a:srgbClr val="333333"/>
                </a:solidFill>
                <a:effectLst/>
                <a:latin typeface="trebuchet ms" panose="020B0603020202020204" pitchFamily="34" charset="0"/>
              </a:rPr>
              <a:t>億円の予定外の公債償還基金積立を行ったことをふまえれば実質</a:t>
            </a:r>
            <a:r>
              <a:rPr lang="en-US" altLang="ja-JP" sz="1900" b="0" i="0" dirty="0">
                <a:solidFill>
                  <a:srgbClr val="333333"/>
                </a:solidFill>
                <a:effectLst/>
                <a:latin typeface="trebuchet ms" panose="020B0603020202020204" pitchFamily="34" charset="0"/>
              </a:rPr>
              <a:t>102</a:t>
            </a:r>
            <a:r>
              <a:rPr lang="ja-JP" altLang="en-US" sz="1900" b="0" i="0" dirty="0">
                <a:solidFill>
                  <a:srgbClr val="333333"/>
                </a:solidFill>
                <a:effectLst/>
                <a:latin typeface="trebuchet ms" panose="020B0603020202020204" pitchFamily="34" charset="0"/>
              </a:rPr>
              <a:t>億円の黒字</a:t>
            </a:r>
            <a:endParaRPr lang="en-US" altLang="ja-JP" sz="1900" b="0" i="0" dirty="0">
              <a:solidFill>
                <a:srgbClr val="333333"/>
              </a:solidFill>
              <a:effectLst/>
              <a:latin typeface="trebuchet ms" panose="020B0603020202020204" pitchFamily="34" charset="0"/>
            </a:endParaRPr>
          </a:p>
          <a:p>
            <a:pPr marL="45720" indent="0">
              <a:buNone/>
            </a:pPr>
            <a:r>
              <a:rPr lang="ja-JP" altLang="en-US" sz="1900" b="0" i="0" dirty="0">
                <a:solidFill>
                  <a:srgbClr val="333333"/>
                </a:solidFill>
                <a:effectLst/>
                <a:latin typeface="trebuchet ms" panose="020B0603020202020204" pitchFamily="34" charset="0"/>
              </a:rPr>
              <a:t>　</a:t>
            </a:r>
            <a:r>
              <a:rPr lang="en-US" altLang="ja-JP" sz="1900" b="0" i="0" dirty="0">
                <a:solidFill>
                  <a:srgbClr val="333333"/>
                </a:solidFill>
                <a:effectLst/>
                <a:latin typeface="trebuchet ms" panose="020B0603020202020204" pitchFamily="34" charset="0"/>
              </a:rPr>
              <a:t>187</a:t>
            </a:r>
            <a:r>
              <a:rPr lang="ja-JP" altLang="en-US" sz="1900" b="0" i="0" dirty="0">
                <a:solidFill>
                  <a:srgbClr val="333333"/>
                </a:solidFill>
                <a:effectLst/>
                <a:latin typeface="trebuchet ms" panose="020B0603020202020204" pitchFamily="34" charset="0"/>
              </a:rPr>
              <a:t>億円</a:t>
            </a:r>
            <a:r>
              <a:rPr lang="ja-JP" altLang="en-US" sz="1900" dirty="0">
                <a:solidFill>
                  <a:srgbClr val="333333"/>
                </a:solidFill>
                <a:latin typeface="trebuchet ms" panose="020B0603020202020204" pitchFamily="34" charset="0"/>
              </a:rPr>
              <a:t>－</a:t>
            </a:r>
            <a:r>
              <a:rPr lang="en-US" altLang="ja-JP" sz="1900" b="0" i="0" dirty="0">
                <a:solidFill>
                  <a:srgbClr val="333333"/>
                </a:solidFill>
                <a:effectLst/>
                <a:latin typeface="trebuchet ms" panose="020B0603020202020204" pitchFamily="34" charset="0"/>
              </a:rPr>
              <a:t>85</a:t>
            </a:r>
            <a:r>
              <a:rPr lang="ja-JP" altLang="en-US" sz="1900" b="0" i="0" dirty="0">
                <a:solidFill>
                  <a:srgbClr val="333333"/>
                </a:solidFill>
                <a:effectLst/>
                <a:latin typeface="trebuchet ms" panose="020B0603020202020204" pitchFamily="34" charset="0"/>
              </a:rPr>
              <a:t>億円（予定外）</a:t>
            </a:r>
            <a:endParaRPr lang="en-US" altLang="ja-JP" sz="1900" b="0" i="0" dirty="0">
              <a:solidFill>
                <a:srgbClr val="333333"/>
              </a:solidFill>
              <a:effectLst/>
              <a:latin typeface="trebuchet ms" panose="020B0603020202020204" pitchFamily="34" charset="0"/>
            </a:endParaRPr>
          </a:p>
          <a:p>
            <a:pPr marL="45720" indent="0">
              <a:buNone/>
            </a:pPr>
            <a:r>
              <a:rPr lang="ja-JP" altLang="en-US" sz="1900" b="0" i="0" dirty="0">
                <a:solidFill>
                  <a:srgbClr val="333333"/>
                </a:solidFill>
                <a:effectLst/>
                <a:latin typeface="trebuchet ms" panose="020B0603020202020204" pitchFamily="34" charset="0"/>
              </a:rPr>
              <a:t>　　　　　　　　＝</a:t>
            </a:r>
            <a:r>
              <a:rPr lang="en-US" altLang="ja-JP" sz="1900" b="0" i="0" dirty="0">
                <a:solidFill>
                  <a:srgbClr val="333333"/>
                </a:solidFill>
                <a:effectLst/>
                <a:latin typeface="trebuchet ms" panose="020B0603020202020204" pitchFamily="34" charset="0"/>
              </a:rPr>
              <a:t>102</a:t>
            </a:r>
            <a:r>
              <a:rPr lang="ja-JP" altLang="en-US" sz="1900" b="0" i="0" dirty="0">
                <a:solidFill>
                  <a:srgbClr val="333333"/>
                </a:solidFill>
                <a:effectLst/>
                <a:latin typeface="trebuchet ms" panose="020B0603020202020204" pitchFamily="34" charset="0"/>
              </a:rPr>
              <a:t>億円の黒字</a:t>
            </a:r>
            <a:endParaRPr lang="en-US" altLang="ja-JP" sz="1900" dirty="0">
              <a:solidFill>
                <a:srgbClr val="333333"/>
              </a:solidFill>
              <a:latin typeface="trebuchet ms" panose="020B0603020202020204" pitchFamily="34" charset="0"/>
            </a:endParaRPr>
          </a:p>
          <a:p>
            <a:pPr marL="0" indent="0">
              <a:buNone/>
            </a:pPr>
            <a:r>
              <a:rPr lang="ja-JP" altLang="en-US" sz="2600" b="1" i="0" dirty="0">
                <a:solidFill>
                  <a:schemeClr val="accent4">
                    <a:lumMod val="50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2600" b="1" i="0" u="sng" dirty="0">
                <a:solidFill>
                  <a:schemeClr val="accent4">
                    <a:lumMod val="50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✔当初計画より</a:t>
            </a:r>
            <a:r>
              <a:rPr lang="en-US" altLang="ja-JP" sz="2600" b="1" i="0" u="sng" dirty="0">
                <a:solidFill>
                  <a:schemeClr val="accent4">
                    <a:lumMod val="50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400</a:t>
            </a:r>
            <a:r>
              <a:rPr lang="ja-JP" altLang="en-US" sz="2600" b="1" i="0" u="sng" dirty="0">
                <a:solidFill>
                  <a:schemeClr val="accent4">
                    <a:lumMod val="50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億円の収支改善</a:t>
            </a:r>
            <a:endParaRPr lang="en-US" altLang="ja-JP" sz="2600" b="1" i="0" u="sng" dirty="0">
              <a:solidFill>
                <a:schemeClr val="accent4">
                  <a:lumMod val="50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marL="45720" indent="0">
              <a:buNone/>
            </a:pPr>
            <a:r>
              <a:rPr lang="en-US" altLang="ja-JP" sz="1800" b="0" i="0" dirty="0">
                <a:solidFill>
                  <a:srgbClr val="333333"/>
                </a:solidFill>
                <a:effectLst/>
                <a:latin typeface="trebuchet ms" panose="020B0603020202020204" pitchFamily="34" charset="0"/>
              </a:rPr>
              <a:t>25</a:t>
            </a:r>
            <a:r>
              <a:rPr lang="ja-JP" altLang="en-US" sz="1800" b="0" i="0" dirty="0">
                <a:solidFill>
                  <a:srgbClr val="333333"/>
                </a:solidFill>
                <a:effectLst/>
                <a:latin typeface="trebuchet ms" panose="020B0603020202020204" pitchFamily="34" charset="0"/>
              </a:rPr>
              <a:t>年度</a:t>
            </a:r>
            <a:r>
              <a:rPr lang="en-US" altLang="ja-JP" sz="1800" b="0" i="0" dirty="0">
                <a:solidFill>
                  <a:srgbClr val="333333"/>
                </a:solidFill>
                <a:effectLst/>
                <a:latin typeface="trebuchet ms" panose="020B0603020202020204" pitchFamily="34" charset="0"/>
              </a:rPr>
              <a:t>1000</a:t>
            </a:r>
            <a:r>
              <a:rPr lang="ja-JP" altLang="en-US" sz="1800" b="0" i="0" dirty="0">
                <a:solidFill>
                  <a:srgbClr val="333333"/>
                </a:solidFill>
                <a:effectLst/>
                <a:latin typeface="trebuchet ms" panose="020B0603020202020204" pitchFamily="34" charset="0"/>
              </a:rPr>
              <a:t>億円の公債償還基金必達目標から見て</a:t>
            </a:r>
            <a:r>
              <a:rPr lang="en-US" altLang="ja-JP" sz="1800" b="0" i="0" dirty="0">
                <a:solidFill>
                  <a:srgbClr val="333333"/>
                </a:solidFill>
                <a:effectLst/>
                <a:latin typeface="trebuchet ms" panose="020B0603020202020204" pitchFamily="34" charset="0"/>
              </a:rPr>
              <a:t>1400</a:t>
            </a:r>
            <a:r>
              <a:rPr lang="ja-JP" altLang="en-US" sz="1800" b="0" i="0" dirty="0">
                <a:solidFill>
                  <a:srgbClr val="333333"/>
                </a:solidFill>
                <a:effectLst/>
                <a:latin typeface="trebuchet ms" panose="020B0603020202020204" pitchFamily="34" charset="0"/>
              </a:rPr>
              <a:t>億円以上を確保。おおかた</a:t>
            </a:r>
            <a:r>
              <a:rPr lang="en-US" altLang="ja-JP" sz="1800" b="0" i="0" dirty="0">
                <a:solidFill>
                  <a:srgbClr val="333333"/>
                </a:solidFill>
                <a:effectLst/>
                <a:latin typeface="trebuchet ms" panose="020B0603020202020204" pitchFamily="34" charset="0"/>
              </a:rPr>
              <a:t>400</a:t>
            </a:r>
            <a:r>
              <a:rPr lang="ja-JP" altLang="en-US" sz="1800" b="0" i="0" dirty="0">
                <a:solidFill>
                  <a:srgbClr val="333333"/>
                </a:solidFill>
                <a:effectLst/>
                <a:latin typeface="trebuchet ms" panose="020B0603020202020204" pitchFamily="34" charset="0"/>
              </a:rPr>
              <a:t>億円の収支改善。</a:t>
            </a:r>
            <a:endParaRPr kumimoji="1" lang="ja-JP" altLang="en-US" sz="1800" dirty="0"/>
          </a:p>
        </p:txBody>
      </p:sp>
      <p:sp>
        <p:nvSpPr>
          <p:cNvPr id="4" name="テキスト ボックス 3">
            <a:extLst>
              <a:ext uri="{FF2B5EF4-FFF2-40B4-BE49-F238E27FC236}">
                <a16:creationId xmlns:a16="http://schemas.microsoft.com/office/drawing/2014/main" id="{48096D22-C4A1-7175-7B95-93A67DD2D9DD}"/>
              </a:ext>
            </a:extLst>
          </p:cNvPr>
          <p:cNvSpPr txBox="1"/>
          <p:nvPr/>
        </p:nvSpPr>
        <p:spPr>
          <a:xfrm>
            <a:off x="424071" y="5582928"/>
            <a:ext cx="11410120" cy="923330"/>
          </a:xfrm>
          <a:prstGeom prst="rect">
            <a:avLst/>
          </a:prstGeom>
          <a:noFill/>
          <a:ln w="28575">
            <a:solidFill>
              <a:srgbClr val="0070C0"/>
            </a:solidFill>
          </a:ln>
        </p:spPr>
        <p:txBody>
          <a:bodyPr wrap="square" rtlCol="0">
            <a:spAutoFit/>
          </a:bodyPr>
          <a:lstStyle/>
          <a:p>
            <a:r>
              <a:rPr lang="ja-JP" altLang="ja-JP" kern="100" dirty="0">
                <a:solidFill>
                  <a:srgbClr val="000000"/>
                </a:solidFill>
                <a:latin typeface="游明朝" panose="02020400000000000000" pitchFamily="18" charset="-128"/>
                <a:ea typeface="ＭＳ Ｐ明朝" panose="02020600040205080304" pitchFamily="18" charset="-128"/>
                <a:cs typeface="Times New Roman" panose="02020603050405020304" pitchFamily="18" charset="0"/>
              </a:rPr>
              <a:t>「</a:t>
            </a:r>
            <a:r>
              <a:rPr lang="ja-JP" altLang="ja-JP" sz="1800" kern="100" dirty="0">
                <a:solidFill>
                  <a:srgbClr val="000000"/>
                </a:solidFill>
                <a:effectLst/>
                <a:latin typeface="游明朝" panose="02020400000000000000" pitchFamily="18" charset="-128"/>
                <a:ea typeface="ＭＳ Ｐ明朝" panose="02020600040205080304" pitchFamily="18" charset="-128"/>
                <a:cs typeface="Times New Roman" panose="02020603050405020304" pitchFamily="18" charset="0"/>
              </a:rPr>
              <a:t>コロナ禍と財政危機という</a:t>
            </a:r>
            <a:r>
              <a:rPr lang="en-US" altLang="ja-JP" sz="1800" kern="100" dirty="0">
                <a:solidFill>
                  <a:srgbClr val="000000"/>
                </a:solidFill>
                <a:effectLst/>
                <a:latin typeface="游明朝" panose="02020400000000000000" pitchFamily="18" charset="-128"/>
                <a:ea typeface="ＭＳ Ｐ明朝" panose="02020600040205080304" pitchFamily="18" charset="-128"/>
                <a:cs typeface="Times New Roman" panose="02020603050405020304" pitchFamily="18" charset="0"/>
              </a:rPr>
              <a:t>2</a:t>
            </a:r>
            <a:r>
              <a:rPr lang="ja-JP" altLang="ja-JP" sz="1800" kern="100" dirty="0">
                <a:solidFill>
                  <a:srgbClr val="000000"/>
                </a:solidFill>
                <a:effectLst/>
                <a:latin typeface="游明朝" panose="02020400000000000000" pitchFamily="18" charset="-128"/>
                <a:ea typeface="ＭＳ Ｐ明朝" panose="02020600040205080304" pitchFamily="18" charset="-128"/>
                <a:cs typeface="Times New Roman" panose="02020603050405020304" pitchFamily="18" charset="0"/>
              </a:rPr>
              <a:t>つの危機」を「改革の契機に」（</a:t>
            </a:r>
            <a:r>
              <a:rPr lang="en-US" altLang="ja-JP" sz="1800" kern="100" dirty="0">
                <a:solidFill>
                  <a:srgbClr val="000000"/>
                </a:solidFill>
                <a:effectLst/>
                <a:latin typeface="游明朝" panose="02020400000000000000" pitchFamily="18" charset="-128"/>
                <a:ea typeface="ＭＳ Ｐ明朝" panose="02020600040205080304" pitchFamily="18" charset="-128"/>
                <a:cs typeface="Times New Roman" panose="02020603050405020304" pitchFamily="18" charset="0"/>
              </a:rPr>
              <a:t>2020</a:t>
            </a:r>
            <a:r>
              <a:rPr lang="ja-JP" altLang="ja-JP" sz="1800" kern="100" dirty="0">
                <a:solidFill>
                  <a:srgbClr val="000000"/>
                </a:solidFill>
                <a:effectLst/>
                <a:latin typeface="游明朝" panose="02020400000000000000" pitchFamily="18" charset="-128"/>
                <a:ea typeface="ＭＳ Ｐ明朝" panose="02020600040205080304" pitchFamily="18" charset="-128"/>
                <a:cs typeface="Times New Roman" panose="02020603050405020304" pitchFamily="18" charset="0"/>
              </a:rPr>
              <a:t>年</a:t>
            </a:r>
            <a:r>
              <a:rPr lang="en-US" altLang="ja-JP" sz="1800" kern="100" dirty="0">
                <a:solidFill>
                  <a:srgbClr val="000000"/>
                </a:solidFill>
                <a:effectLst/>
                <a:latin typeface="游明朝" panose="02020400000000000000" pitchFamily="18" charset="-128"/>
                <a:ea typeface="ＭＳ Ｐ明朝" panose="02020600040205080304" pitchFamily="18" charset="-128"/>
                <a:cs typeface="Times New Roman" panose="02020603050405020304" pitchFamily="18" charset="0"/>
              </a:rPr>
              <a:t>12</a:t>
            </a:r>
            <a:r>
              <a:rPr lang="ja-JP" altLang="ja-JP" sz="1800" kern="100" dirty="0">
                <a:solidFill>
                  <a:srgbClr val="000000"/>
                </a:solidFill>
                <a:effectLst/>
                <a:latin typeface="游明朝" panose="02020400000000000000" pitchFamily="18" charset="-128"/>
                <a:ea typeface="ＭＳ Ｐ明朝" panose="02020600040205080304" pitchFamily="18" charset="-128"/>
                <a:cs typeface="Times New Roman" panose="02020603050405020304" pitchFamily="18" charset="0"/>
              </a:rPr>
              <a:t>月</a:t>
            </a:r>
            <a:r>
              <a:rPr lang="en-US" altLang="ja-JP" sz="1800" kern="100" dirty="0">
                <a:solidFill>
                  <a:srgbClr val="000000"/>
                </a:solidFill>
                <a:effectLst/>
                <a:latin typeface="游明朝" panose="02020400000000000000" pitchFamily="18" charset="-128"/>
                <a:ea typeface="ＭＳ Ｐ明朝" panose="02020600040205080304" pitchFamily="18" charset="-128"/>
                <a:cs typeface="Times New Roman" panose="02020603050405020304" pitchFamily="18" charset="0"/>
              </a:rPr>
              <a:t>28</a:t>
            </a:r>
            <a:r>
              <a:rPr lang="ja-JP" altLang="ja-JP" sz="1800" kern="100" dirty="0">
                <a:solidFill>
                  <a:srgbClr val="000000"/>
                </a:solidFill>
                <a:effectLst/>
                <a:latin typeface="游明朝" panose="02020400000000000000" pitchFamily="18" charset="-128"/>
                <a:ea typeface="ＭＳ Ｐ明朝" panose="02020600040205080304" pitchFamily="18" charset="-128"/>
                <a:cs typeface="Times New Roman" panose="02020603050405020304" pitchFamily="18" charset="0"/>
              </a:rPr>
              <a:t>日の市長記者会見）</a:t>
            </a:r>
            <a:r>
              <a:rPr lang="ja-JP" altLang="en-US" sz="1800" kern="100" dirty="0">
                <a:solidFill>
                  <a:srgbClr val="000000"/>
                </a:solidFill>
                <a:effectLst/>
                <a:latin typeface="游明朝" panose="02020400000000000000" pitchFamily="18" charset="-128"/>
                <a:ea typeface="ＭＳ Ｐ明朝" panose="02020600040205080304" pitchFamily="18" charset="-128"/>
                <a:cs typeface="Times New Roman" panose="02020603050405020304" pitchFamily="18" charset="0"/>
              </a:rPr>
              <a:t>「</a:t>
            </a:r>
            <a:r>
              <a:rPr lang="ja-JP" altLang="ja-JP" kern="100" dirty="0">
                <a:solidFill>
                  <a:srgbClr val="000000"/>
                </a:solidFill>
                <a:latin typeface="游明朝" panose="02020400000000000000" pitchFamily="18" charset="-128"/>
                <a:ea typeface="ＭＳ Ｐ明朝" panose="02020600040205080304" pitchFamily="18" charset="-128"/>
                <a:cs typeface="Times New Roman" panose="02020603050405020304" pitchFamily="18" charset="0"/>
              </a:rPr>
              <a:t>惨事便乗型</a:t>
            </a:r>
            <a:r>
              <a:rPr lang="ja-JP" altLang="en-US" kern="100" dirty="0">
                <a:solidFill>
                  <a:srgbClr val="000000"/>
                </a:solidFill>
                <a:latin typeface="游明朝" panose="02020400000000000000" pitchFamily="18" charset="-128"/>
                <a:ea typeface="ＭＳ Ｐ明朝" panose="02020600040205080304" pitchFamily="18" charset="-128"/>
                <a:cs typeface="Times New Roman" panose="02020603050405020304" pitchFamily="18" charset="0"/>
              </a:rPr>
              <a:t>」</a:t>
            </a:r>
            <a:endParaRPr lang="en-US" altLang="ja-JP" kern="100" dirty="0">
              <a:solidFill>
                <a:srgbClr val="000000"/>
              </a:solidFill>
              <a:latin typeface="游明朝" panose="02020400000000000000" pitchFamily="18" charset="-128"/>
              <a:ea typeface="ＭＳ Ｐ明朝" panose="02020600040205080304" pitchFamily="18" charset="-128"/>
              <a:cs typeface="Times New Roman" panose="02020603050405020304" pitchFamily="18" charset="0"/>
            </a:endParaRPr>
          </a:p>
          <a:p>
            <a:r>
              <a:rPr lang="ja-JP" altLang="en-US" kern="100" dirty="0">
                <a:solidFill>
                  <a:srgbClr val="000000"/>
                </a:solidFill>
                <a:latin typeface="游明朝" panose="02020400000000000000" pitchFamily="18" charset="-128"/>
                <a:ea typeface="ＭＳ Ｐ明朝" panose="02020600040205080304" pitchFamily="18" charset="-128"/>
                <a:cs typeface="Times New Roman" panose="02020603050405020304" pitchFamily="18" charset="0"/>
              </a:rPr>
              <a:t>　＝便乗の前提が崩れた。敬老乗車証改悪・保育所補助金カット・学童保育料値上げなど負担増・市民サービス削減</a:t>
            </a:r>
            <a:r>
              <a:rPr lang="en-US" altLang="ja-JP" kern="100" dirty="0">
                <a:solidFill>
                  <a:srgbClr val="000000"/>
                </a:solidFill>
                <a:latin typeface="游明朝" panose="02020400000000000000" pitchFamily="18" charset="-128"/>
                <a:ea typeface="ＭＳ Ｐ明朝" panose="02020600040205080304" pitchFamily="18" charset="-128"/>
                <a:cs typeface="Times New Roman" panose="02020603050405020304" pitchFamily="18" charset="0"/>
              </a:rPr>
              <a:t>53</a:t>
            </a:r>
            <a:r>
              <a:rPr lang="ja-JP" altLang="en-US" kern="100" dirty="0">
                <a:solidFill>
                  <a:srgbClr val="000000"/>
                </a:solidFill>
                <a:latin typeface="游明朝" panose="02020400000000000000" pitchFamily="18" charset="-128"/>
                <a:ea typeface="ＭＳ Ｐ明朝" panose="02020600040205080304" pitchFamily="18" charset="-128"/>
                <a:cs typeface="Times New Roman" panose="02020603050405020304" pitchFamily="18" charset="0"/>
              </a:rPr>
              <a:t>億円（</a:t>
            </a:r>
            <a:r>
              <a:rPr lang="en-US" altLang="ja-JP" sz="1800" dirty="0">
                <a:solidFill>
                  <a:srgbClr val="000000"/>
                </a:solidFill>
                <a:effectLst/>
                <a:latin typeface="+mn-ea"/>
                <a:cs typeface="ＭＳ 明朝" panose="02020609040205080304" pitchFamily="17" charset="-128"/>
              </a:rPr>
              <a:t>4</a:t>
            </a:r>
            <a:r>
              <a:rPr lang="ja-JP" altLang="ja-JP" sz="1800" dirty="0">
                <a:solidFill>
                  <a:srgbClr val="000000"/>
                </a:solidFill>
                <a:effectLst/>
                <a:latin typeface="+mn-ea"/>
                <a:cs typeface="ＭＳ 明朝" panose="02020609040205080304" pitchFamily="17" charset="-128"/>
              </a:rPr>
              <a:t>年分で</a:t>
            </a:r>
            <a:r>
              <a:rPr lang="en-US" altLang="ja-JP" sz="1800" dirty="0">
                <a:solidFill>
                  <a:srgbClr val="000000"/>
                </a:solidFill>
                <a:effectLst/>
                <a:latin typeface="+mn-ea"/>
                <a:cs typeface="ＭＳ 明朝" panose="02020609040205080304" pitchFamily="17" charset="-128"/>
              </a:rPr>
              <a:t>200</a:t>
            </a:r>
            <a:r>
              <a:rPr lang="ja-JP" altLang="ja-JP" sz="1800" dirty="0">
                <a:solidFill>
                  <a:srgbClr val="000000"/>
                </a:solidFill>
                <a:effectLst/>
                <a:latin typeface="+mn-ea"/>
                <a:cs typeface="ＭＳ 明朝" panose="02020609040205080304" pitchFamily="17" charset="-128"/>
              </a:rPr>
              <a:t>億円</a:t>
            </a:r>
            <a:r>
              <a:rPr lang="ja-JP" altLang="en-US" sz="1800" dirty="0">
                <a:solidFill>
                  <a:srgbClr val="000000"/>
                </a:solidFill>
                <a:effectLst/>
                <a:latin typeface="+mn-ea"/>
                <a:cs typeface="ＭＳ 明朝" panose="02020609040205080304" pitchFamily="17" charset="-128"/>
              </a:rPr>
              <a:t>）</a:t>
            </a:r>
            <a:r>
              <a:rPr lang="ja-JP" altLang="en-US" kern="100" dirty="0">
                <a:solidFill>
                  <a:srgbClr val="000000"/>
                </a:solidFill>
                <a:latin typeface="游明朝" panose="02020400000000000000" pitchFamily="18" charset="-128"/>
                <a:ea typeface="ＭＳ Ｐ明朝" panose="02020600040205080304" pitchFamily="18" charset="-128"/>
                <a:cs typeface="Times New Roman" panose="02020603050405020304" pitchFamily="18" charset="0"/>
              </a:rPr>
              <a:t>の復元は可能。</a:t>
            </a:r>
            <a:endParaRPr kumimoji="1" lang="ja-JP" altLang="en-US" dirty="0"/>
          </a:p>
        </p:txBody>
      </p:sp>
      <p:pic>
        <p:nvPicPr>
          <p:cNvPr id="8" name="図 7">
            <a:extLst>
              <a:ext uri="{FF2B5EF4-FFF2-40B4-BE49-F238E27FC236}">
                <a16:creationId xmlns:a16="http://schemas.microsoft.com/office/drawing/2014/main" id="{035887F0-201C-5E9D-AEDD-5D69079B9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7197" y="2044330"/>
            <a:ext cx="4321581" cy="3105545"/>
          </a:xfrm>
          <a:prstGeom prst="rect">
            <a:avLst/>
          </a:prstGeom>
        </p:spPr>
      </p:pic>
      <p:sp>
        <p:nvSpPr>
          <p:cNvPr id="9" name="テキスト ボックス 8">
            <a:extLst>
              <a:ext uri="{FF2B5EF4-FFF2-40B4-BE49-F238E27FC236}">
                <a16:creationId xmlns:a16="http://schemas.microsoft.com/office/drawing/2014/main" id="{0B07D60D-AAC8-5A51-23EB-365A43240B5D}"/>
              </a:ext>
            </a:extLst>
          </p:cNvPr>
          <p:cNvSpPr txBox="1"/>
          <p:nvPr/>
        </p:nvSpPr>
        <p:spPr>
          <a:xfrm>
            <a:off x="10660922" y="5085839"/>
            <a:ext cx="1135712" cy="369332"/>
          </a:xfrm>
          <a:prstGeom prst="rect">
            <a:avLst/>
          </a:prstGeom>
          <a:noFill/>
        </p:spPr>
        <p:txBody>
          <a:bodyPr wrap="square" rtlCol="0">
            <a:spAutoFit/>
          </a:bodyPr>
          <a:lstStyle/>
          <a:p>
            <a:r>
              <a:rPr kumimoji="1" lang="en-US" altLang="ja-JP" dirty="0">
                <a:solidFill>
                  <a:srgbClr val="FF0000"/>
                </a:solidFill>
              </a:rPr>
              <a:t>2025</a:t>
            </a:r>
            <a:r>
              <a:rPr kumimoji="1" lang="ja-JP" altLang="en-US" dirty="0">
                <a:solidFill>
                  <a:srgbClr val="FF0000"/>
                </a:solidFill>
              </a:rPr>
              <a:t>年</a:t>
            </a:r>
          </a:p>
        </p:txBody>
      </p:sp>
      <p:cxnSp>
        <p:nvCxnSpPr>
          <p:cNvPr id="12" name="直線矢印コネクタ 11">
            <a:extLst>
              <a:ext uri="{FF2B5EF4-FFF2-40B4-BE49-F238E27FC236}">
                <a16:creationId xmlns:a16="http://schemas.microsoft.com/office/drawing/2014/main" id="{B16F1E68-AE4D-9C80-66FD-83DD82A79F37}"/>
              </a:ext>
            </a:extLst>
          </p:cNvPr>
          <p:cNvCxnSpPr>
            <a:cxnSpLocks/>
          </p:cNvCxnSpPr>
          <p:nvPr/>
        </p:nvCxnSpPr>
        <p:spPr>
          <a:xfrm flipV="1">
            <a:off x="11365153" y="3699474"/>
            <a:ext cx="164653" cy="3021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楕円 13">
            <a:extLst>
              <a:ext uri="{FF2B5EF4-FFF2-40B4-BE49-F238E27FC236}">
                <a16:creationId xmlns:a16="http://schemas.microsoft.com/office/drawing/2014/main" id="{CF10B623-1059-F87F-EA05-AAFAA921844A}"/>
              </a:ext>
            </a:extLst>
          </p:cNvPr>
          <p:cNvSpPr/>
          <p:nvPr/>
        </p:nvSpPr>
        <p:spPr>
          <a:xfrm>
            <a:off x="10660922" y="4014322"/>
            <a:ext cx="451724" cy="59024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FDEBAAC5-1A36-2D83-5559-813927C4E505}"/>
              </a:ext>
            </a:extLst>
          </p:cNvPr>
          <p:cNvSpPr txBox="1"/>
          <p:nvPr/>
        </p:nvSpPr>
        <p:spPr>
          <a:xfrm>
            <a:off x="11077640" y="4067070"/>
            <a:ext cx="1110358" cy="369332"/>
          </a:xfrm>
          <a:prstGeom prst="rect">
            <a:avLst/>
          </a:prstGeom>
          <a:noFill/>
        </p:spPr>
        <p:txBody>
          <a:bodyPr wrap="square" rtlCol="0">
            <a:spAutoFit/>
          </a:bodyPr>
          <a:lstStyle/>
          <a:p>
            <a:r>
              <a:rPr kumimoji="1" lang="en-US" altLang="ja-JP" dirty="0">
                <a:solidFill>
                  <a:srgbClr val="FF0000"/>
                </a:solidFill>
              </a:rPr>
              <a:t>1000</a:t>
            </a:r>
            <a:endParaRPr kumimoji="1" lang="ja-JP" altLang="en-US" dirty="0">
              <a:solidFill>
                <a:srgbClr val="FF0000"/>
              </a:solidFill>
            </a:endParaRPr>
          </a:p>
        </p:txBody>
      </p:sp>
      <p:sp>
        <p:nvSpPr>
          <p:cNvPr id="17" name="テキスト ボックス 16">
            <a:extLst>
              <a:ext uri="{FF2B5EF4-FFF2-40B4-BE49-F238E27FC236}">
                <a16:creationId xmlns:a16="http://schemas.microsoft.com/office/drawing/2014/main" id="{1ED2130F-E4FF-0A5E-3134-F2F5DA5FE1C6}"/>
              </a:ext>
            </a:extLst>
          </p:cNvPr>
          <p:cNvSpPr txBox="1"/>
          <p:nvPr/>
        </p:nvSpPr>
        <p:spPr>
          <a:xfrm>
            <a:off x="11311104" y="3295106"/>
            <a:ext cx="1110358" cy="369332"/>
          </a:xfrm>
          <a:prstGeom prst="rect">
            <a:avLst/>
          </a:prstGeom>
          <a:noFill/>
        </p:spPr>
        <p:txBody>
          <a:bodyPr wrap="square" rtlCol="0">
            <a:spAutoFit/>
          </a:bodyPr>
          <a:lstStyle/>
          <a:p>
            <a:r>
              <a:rPr kumimoji="1" lang="en-US" altLang="ja-JP" dirty="0">
                <a:solidFill>
                  <a:srgbClr val="FF0000"/>
                </a:solidFill>
              </a:rPr>
              <a:t>1466</a:t>
            </a:r>
            <a:endParaRPr kumimoji="1" lang="ja-JP" altLang="en-US" dirty="0">
              <a:solidFill>
                <a:srgbClr val="FF0000"/>
              </a:solidFill>
            </a:endParaRPr>
          </a:p>
        </p:txBody>
      </p:sp>
      <p:sp>
        <p:nvSpPr>
          <p:cNvPr id="18" name="テキスト ボックス 17">
            <a:extLst>
              <a:ext uri="{FF2B5EF4-FFF2-40B4-BE49-F238E27FC236}">
                <a16:creationId xmlns:a16="http://schemas.microsoft.com/office/drawing/2014/main" id="{F46BC967-3FF6-75B2-7236-A3848A95CEEE}"/>
              </a:ext>
            </a:extLst>
          </p:cNvPr>
          <p:cNvSpPr txBox="1"/>
          <p:nvPr/>
        </p:nvSpPr>
        <p:spPr>
          <a:xfrm>
            <a:off x="424071" y="4466528"/>
            <a:ext cx="6631629" cy="954107"/>
          </a:xfrm>
          <a:prstGeom prst="rect">
            <a:avLst/>
          </a:prstGeom>
          <a:solidFill>
            <a:schemeClr val="bg1"/>
          </a:solidFill>
          <a:ln>
            <a:solidFill>
              <a:srgbClr val="C00000"/>
            </a:solidFill>
          </a:ln>
        </p:spPr>
        <p:txBody>
          <a:bodyPr wrap="square" rtlCol="0">
            <a:spAutoFit/>
          </a:bodyPr>
          <a:lstStyle/>
          <a:p>
            <a:pPr algn="just"/>
            <a:r>
              <a:rPr lang="ja-JP" altLang="en-US" sz="2000" kern="100"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Times New Roman" panose="02020603050405020304" pitchFamily="18" charset="0"/>
              </a:rPr>
              <a:t>「社会的な課題の解決、これを税金で、公務員が、行政がやらなければならないという時代は終わっている」</a:t>
            </a:r>
            <a:endParaRPr lang="en-US" altLang="ja-JP" sz="2000" kern="100" dirty="0">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algn="just"/>
            <a:r>
              <a:rPr lang="ja-JP" altLang="en-US" sz="1600" kern="100" dirty="0">
                <a:latin typeface="HGPｺﾞｼｯｸM" panose="020B0600000000000000" pitchFamily="50" charset="-128"/>
                <a:ea typeface="HGPｺﾞｼｯｸM" panose="020B0600000000000000" pitchFamily="50" charset="-128"/>
                <a:cs typeface="Times New Roman" panose="02020603050405020304" pitchFamily="18" charset="0"/>
              </a:rPr>
              <a:t>門川市長の</a:t>
            </a:r>
            <a:r>
              <a:rPr lang="en-US" altLang="ja-JP" sz="1600" kern="100" dirty="0">
                <a:latin typeface="HGPｺﾞｼｯｸM" panose="020B0600000000000000" pitchFamily="50" charset="-128"/>
                <a:ea typeface="HGPｺﾞｼｯｸM" panose="020B0600000000000000" pitchFamily="50" charset="-128"/>
                <a:cs typeface="Times New Roman" panose="02020603050405020304" pitchFamily="18" charset="0"/>
              </a:rPr>
              <a:t>2020</a:t>
            </a:r>
            <a:r>
              <a:rPr lang="ja-JP" altLang="en-US" sz="1600" kern="100" dirty="0">
                <a:latin typeface="HGPｺﾞｼｯｸM" panose="020B0600000000000000" pitchFamily="50" charset="-128"/>
                <a:ea typeface="HGPｺﾞｼｯｸM" panose="020B0600000000000000" pitchFamily="50" charset="-128"/>
                <a:cs typeface="Times New Roman" panose="02020603050405020304" pitchFamily="18" charset="0"/>
              </a:rPr>
              <a:t>年</a:t>
            </a:r>
            <a:r>
              <a:rPr lang="en-US" altLang="ja-JP" sz="1600" kern="100" dirty="0">
                <a:latin typeface="HGPｺﾞｼｯｸM" panose="020B0600000000000000" pitchFamily="50" charset="-128"/>
                <a:ea typeface="HGPｺﾞｼｯｸM" panose="020B0600000000000000" pitchFamily="50" charset="-128"/>
                <a:cs typeface="Times New Roman" panose="02020603050405020304" pitchFamily="18" charset="0"/>
              </a:rPr>
              <a:t>9</a:t>
            </a:r>
            <a:r>
              <a:rPr lang="ja-JP" altLang="en-US" sz="1600" kern="100" dirty="0">
                <a:latin typeface="HGPｺﾞｼｯｸM" panose="020B0600000000000000" pitchFamily="50" charset="-128"/>
                <a:ea typeface="HGPｺﾞｼｯｸM" panose="020B0600000000000000" pitchFamily="50" charset="-128"/>
                <a:cs typeface="Times New Roman" panose="02020603050405020304" pitchFamily="18" charset="0"/>
              </a:rPr>
              <a:t>月の幹部職員（「行財政改革推進本部」）への訓示</a:t>
            </a:r>
            <a:endParaRPr lang="ja-JP" altLang="en-US" sz="1600" kern="100" dirty="0">
              <a:solidFill>
                <a:srgbClr val="FF0000"/>
              </a:solidFill>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Tree>
    <p:extLst>
      <p:ext uri="{BB962C8B-B14F-4D97-AF65-F5344CB8AC3E}">
        <p14:creationId xmlns:p14="http://schemas.microsoft.com/office/powerpoint/2010/main" val="2282203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1F380C-D67D-EED5-66C2-09EC0C72BB3C}"/>
              </a:ext>
            </a:extLst>
          </p:cNvPr>
          <p:cNvSpPr>
            <a:spLocks noGrp="1"/>
          </p:cNvSpPr>
          <p:nvPr>
            <p:ph type="title"/>
          </p:nvPr>
        </p:nvSpPr>
        <p:spPr/>
        <p:txBody>
          <a:bodyPr>
            <a:normAutofit fontScale="90000"/>
          </a:bodyPr>
          <a:lstStyle/>
          <a:p>
            <a:r>
              <a:rPr lang="ja-JP" alt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慢性的な財政の厳しさは失政の結果</a:t>
            </a:r>
            <a:br>
              <a:rPr lang="en-US" alt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ja-JP" kern="100" dirty="0">
                <a:solidFill>
                  <a:srgbClr val="C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税金の使い方を改める</a:t>
            </a:r>
            <a:r>
              <a:rPr lang="ja-JP" altLang="en-US" kern="100" dirty="0">
                <a:solidFill>
                  <a:srgbClr val="C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kern="100" dirty="0">
                <a:solidFill>
                  <a:srgbClr val="C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ムダな大型公共事業をやめ、大企業富裕層への負担を</a:t>
            </a:r>
            <a:endParaRPr kumimoji="1" lang="ja-JP" altLang="en-US" sz="6000" dirty="0">
              <a:solidFill>
                <a:srgbClr val="C00000"/>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CEBE4019-22C7-1B33-C88B-250789EB468B}"/>
              </a:ext>
            </a:extLst>
          </p:cNvPr>
          <p:cNvSpPr>
            <a:spLocks noGrp="1"/>
          </p:cNvSpPr>
          <p:nvPr>
            <p:ph idx="1"/>
          </p:nvPr>
        </p:nvSpPr>
        <p:spPr>
          <a:xfrm>
            <a:off x="434008" y="2200523"/>
            <a:ext cx="10820401" cy="993913"/>
          </a:xfrm>
        </p:spPr>
        <p:txBody>
          <a:bodyPr>
            <a:normAutofit lnSpcReduction="10000"/>
          </a:bodyPr>
          <a:lstStyle/>
          <a:p>
            <a:pPr algn="just">
              <a:lnSpc>
                <a:spcPct val="105000"/>
              </a:lnSpc>
            </a:pP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決算年度にも、市庁舎整備（</a:t>
            </a:r>
            <a:r>
              <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55</a:t>
            </a: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億円）・芸大（</a:t>
            </a:r>
            <a:r>
              <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28</a:t>
            </a: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）・三施設（</a:t>
            </a:r>
            <a:r>
              <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）・小中一貫など</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精査が必要な事業。北陸新幹線延伸中止・「北山文化･交流拠点地区の地域まちづくり構想の撤回」など切実な請願の採択を求めて質疑。</a:t>
            </a:r>
            <a:endPar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コンテンツ プレースホルダー 2">
            <a:extLst>
              <a:ext uri="{FF2B5EF4-FFF2-40B4-BE49-F238E27FC236}">
                <a16:creationId xmlns:a16="http://schemas.microsoft.com/office/drawing/2014/main" id="{481E9098-94F6-C2C9-0C49-D780E5D1C6CB}"/>
              </a:ext>
            </a:extLst>
          </p:cNvPr>
          <p:cNvSpPr txBox="1">
            <a:spLocks/>
          </p:cNvSpPr>
          <p:nvPr/>
        </p:nvSpPr>
        <p:spPr>
          <a:xfrm>
            <a:off x="314740" y="3429000"/>
            <a:ext cx="6019800" cy="2908364"/>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kumimoji="1"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9pPr>
          </a:lstStyle>
          <a:p>
            <a:pPr algn="just">
              <a:lnSpc>
                <a:spcPct val="105000"/>
              </a:lnSpc>
            </a:pPr>
            <a:r>
              <a:rPr lang="ja-JP" altLang="ja-JP" sz="2000" u="sng" kern="100" dirty="0">
                <a:latin typeface="BIZ UDPゴシック" panose="020B0400000000000000" pitchFamily="50" charset="-128"/>
                <a:ea typeface="BIZ UDPゴシック" panose="020B0400000000000000" pitchFamily="50" charset="-128"/>
                <a:cs typeface="Times New Roman" panose="02020603050405020304" pitchFamily="18" charset="0"/>
              </a:rPr>
              <a:t>累進性・格差縮小の増収対策を</a:t>
            </a:r>
            <a:endParaRPr lang="ja-JP"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indent="0" algn="just">
              <a:lnSpc>
                <a:spcPct val="105000"/>
              </a:lnSpc>
              <a:buFont typeface="Corbel" pitchFamily="34" charset="0"/>
              <a:buNone/>
            </a:pP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14</a:t>
            </a:r>
            <a:r>
              <a:rPr lang="ja-JP"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政令市がすでに実施している法人市民税法人税割の税率を制限税率一杯８</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４％まで引き上げることで</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年で</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50</a:t>
            </a:r>
            <a:r>
              <a:rPr lang="ja-JP"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億円の増収を実現することを提案。市民税の所得割が一律の税率８％に改悪される以前の３段階の水準に戻せば１００億円の増収となることから、国に要望することを</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求めています。</a:t>
            </a:r>
            <a:endParaRPr lang="ja-JP"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8" name="図 7">
            <a:extLst>
              <a:ext uri="{FF2B5EF4-FFF2-40B4-BE49-F238E27FC236}">
                <a16:creationId xmlns:a16="http://schemas.microsoft.com/office/drawing/2014/main" id="{C18723CA-9DC4-A70E-82F1-C451A558D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097" y="2975464"/>
            <a:ext cx="4952900" cy="3469067"/>
          </a:xfrm>
          <a:prstGeom prst="rect">
            <a:avLst/>
          </a:prstGeom>
        </p:spPr>
      </p:pic>
    </p:spTree>
    <p:extLst>
      <p:ext uri="{BB962C8B-B14F-4D97-AF65-F5344CB8AC3E}">
        <p14:creationId xmlns:p14="http://schemas.microsoft.com/office/powerpoint/2010/main" val="2964433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A39DFD-3484-509E-FBCE-C8CBF5A35472}"/>
              </a:ext>
            </a:extLst>
          </p:cNvPr>
          <p:cNvSpPr>
            <a:spLocks noGrp="1"/>
          </p:cNvSpPr>
          <p:nvPr>
            <p:ph type="title"/>
          </p:nvPr>
        </p:nvSpPr>
        <p:spPr/>
        <p:txBody>
          <a:bodyPr>
            <a:normAutofit/>
          </a:bodyPr>
          <a:lstStyle/>
          <a:p>
            <a:r>
              <a:rPr lang="ja-JP" altLang="ja-JP" kern="100" dirty="0">
                <a:solidFill>
                  <a:srgbClr val="C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くらし再建</a:t>
            </a:r>
            <a:r>
              <a:rPr lang="ja-JP" altLang="en-US" kern="100" dirty="0">
                <a:solidFill>
                  <a:srgbClr val="C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と子育て支援</a:t>
            </a:r>
            <a:r>
              <a:rPr lang="ja-JP" altLang="ja-JP" kern="100" dirty="0">
                <a:solidFill>
                  <a:srgbClr val="C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で「好循環」の自治体づくり</a:t>
            </a:r>
            <a:endParaRPr kumimoji="1" lang="ja-JP" altLang="en-US" sz="8800" dirty="0">
              <a:solidFill>
                <a:srgbClr val="C00000"/>
              </a:solidFill>
              <a:latin typeface="BIZ UDPゴシック" panose="020B0400000000000000" pitchFamily="50" charset="-128"/>
              <a:ea typeface="BIZ UDPゴシック" panose="020B0400000000000000" pitchFamily="50" charset="-128"/>
            </a:endParaRPr>
          </a:p>
        </p:txBody>
      </p:sp>
      <p:sp>
        <p:nvSpPr>
          <p:cNvPr id="6" name="コンテンツ プレースホルダー 5">
            <a:extLst>
              <a:ext uri="{FF2B5EF4-FFF2-40B4-BE49-F238E27FC236}">
                <a16:creationId xmlns:a16="http://schemas.microsoft.com/office/drawing/2014/main" id="{72E9D706-5ED8-0DA5-20B3-F8A1F73A1A6C}"/>
              </a:ext>
            </a:extLst>
          </p:cNvPr>
          <p:cNvSpPr>
            <a:spLocks noGrp="1"/>
          </p:cNvSpPr>
          <p:nvPr>
            <p:ph idx="1"/>
          </p:nvPr>
        </p:nvSpPr>
        <p:spPr>
          <a:xfrm>
            <a:off x="1143001" y="2057400"/>
            <a:ext cx="5920408" cy="4038600"/>
          </a:xfrm>
        </p:spPr>
        <p:txBody>
          <a:bodyPr>
            <a:normAutofit fontScale="92500"/>
          </a:bodyPr>
          <a:lstStyle/>
          <a:p>
            <a:pPr algn="just"/>
            <a:r>
              <a:rPr lang="ja-JP" altLang="en-US" dirty="0">
                <a:latin typeface="BIZ UDPゴシック" panose="020B0400000000000000" pitchFamily="50" charset="-128"/>
                <a:ea typeface="BIZ UDPゴシック" panose="020B0400000000000000" pitchFamily="50" charset="-128"/>
              </a:rPr>
              <a:t>関係者の運動・実態告発と結んだ議会論戦により「今年度に続いて来年度も保育料を据え置く」と表明。</a:t>
            </a:r>
          </a:p>
          <a:p>
            <a:pPr algn="just"/>
            <a:r>
              <a:rPr lang="ja-JP" altLang="en-US" b="0" i="0" dirty="0">
                <a:effectLst/>
                <a:latin typeface="BIZ UDPゴシック" panose="020B0400000000000000" pitchFamily="50" charset="-128"/>
                <a:ea typeface="BIZ UDPゴシック" panose="020B0400000000000000" pitchFamily="50" charset="-128"/>
              </a:rPr>
              <a:t>次は全員制の中学校給食等支援策をとアンケート活動に取り組んでいます。民間保育園補助金削減ー</a:t>
            </a:r>
            <a:r>
              <a:rPr lang="en-US" altLang="ja-JP" b="0" i="0" dirty="0">
                <a:effectLst/>
                <a:latin typeface="BIZ UDPゴシック" panose="020B0400000000000000" pitchFamily="50" charset="-128"/>
                <a:ea typeface="BIZ UDPゴシック" panose="020B0400000000000000" pitchFamily="50" charset="-128"/>
              </a:rPr>
              <a:t>8</a:t>
            </a:r>
            <a:r>
              <a:rPr lang="ja-JP" altLang="en-US" b="0" i="0" dirty="0">
                <a:effectLst/>
                <a:latin typeface="BIZ UDPゴシック" panose="020B0400000000000000" pitchFamily="50" charset="-128"/>
                <a:ea typeface="BIZ UDPゴシック" panose="020B0400000000000000" pitchFamily="50" charset="-128"/>
              </a:rPr>
              <a:t>割の職員が働き続けられないと回答するなど影響は大きく、補助金を元に戻すよう強く求めました。</a:t>
            </a:r>
            <a:endParaRPr lang="en-US" altLang="ja-JP" b="0" i="0" dirty="0">
              <a:effectLst/>
              <a:latin typeface="BIZ UDPゴシック" panose="020B0400000000000000" pitchFamily="50" charset="-128"/>
              <a:ea typeface="BIZ UDPゴシック" panose="020B0400000000000000" pitchFamily="50" charset="-128"/>
            </a:endParaRPr>
          </a:p>
          <a:p>
            <a:pPr algn="just"/>
            <a:r>
              <a:rPr lang="ja-JP" altLang="en-US" dirty="0">
                <a:latin typeface="BIZ UDPゴシック" panose="020B0400000000000000" pitchFamily="50" charset="-128"/>
                <a:ea typeface="BIZ UDPゴシック" panose="020B0400000000000000" pitchFamily="50" charset="-128"/>
                <a:cs typeface="Times New Roman" panose="02020603050405020304" pitchFamily="18" charset="0"/>
              </a:rPr>
              <a:t>自民・公明のみならず、維新・京都・・「</a:t>
            </a:r>
            <a:r>
              <a:rPr lang="ja-JP" altLang="en-US" dirty="0">
                <a:latin typeface="BIZ UDPゴシック" panose="020B0400000000000000" pitchFamily="50" charset="-128"/>
                <a:ea typeface="BIZ UDPゴシック" panose="020B0400000000000000" pitchFamily="50" charset="-128"/>
              </a:rPr>
              <a:t>小学校と同様の温かくて美味しい中学校全員給食の実施を実現しよう」と市政報告に書く一方で、同趣旨の</a:t>
            </a:r>
            <a:r>
              <a:rPr lang="ja-JP" altLang="en-US" dirty="0">
                <a:latin typeface="BIZ UDPゴシック" panose="020B0400000000000000" pitchFamily="50" charset="-128"/>
                <a:ea typeface="BIZ UDPゴシック" panose="020B0400000000000000" pitchFamily="50" charset="-128"/>
                <a:cs typeface="Times New Roman" panose="02020603050405020304" pitchFamily="18" charset="0"/>
              </a:rPr>
              <a:t>請願に反対。一方で、「</a:t>
            </a:r>
            <a:r>
              <a:rPr lang="ja-JP" altLang="ja-JP" dirty="0">
                <a:latin typeface="BIZ UDPゴシック" panose="020B0400000000000000" pitchFamily="50" charset="-128"/>
                <a:ea typeface="BIZ UDPゴシック" panose="020B0400000000000000" pitchFamily="50" charset="-128"/>
                <a:cs typeface="Times New Roman" panose="02020603050405020304" pitchFamily="18" charset="0"/>
              </a:rPr>
              <a:t>全員制の中学校給食は避けがたい流れ</a:t>
            </a:r>
            <a:r>
              <a:rPr lang="ja-JP" altLang="en-US" dirty="0">
                <a:latin typeface="BIZ UDPゴシック" panose="020B0400000000000000" pitchFamily="50" charset="-128"/>
                <a:ea typeface="BIZ UDPゴシック" panose="020B0400000000000000" pitchFamily="50" charset="-128"/>
                <a:cs typeface="Times New Roman" panose="02020603050405020304" pitchFamily="18" charset="0"/>
              </a:rPr>
              <a:t>」（立憲・</a:t>
            </a:r>
            <a:r>
              <a:rPr lang="en-US" altLang="ja-JP" dirty="0">
                <a:latin typeface="BIZ UDPゴシック" panose="020B0400000000000000" pitchFamily="50" charset="-128"/>
                <a:ea typeface="BIZ UDPゴシック" panose="020B0400000000000000" pitchFamily="50" charset="-128"/>
                <a:cs typeface="Times New Roman" panose="02020603050405020304" pitchFamily="18" charset="0"/>
              </a:rPr>
              <a:t>9</a:t>
            </a:r>
            <a:r>
              <a:rPr lang="ja-JP" altLang="en-US" dirty="0">
                <a:latin typeface="BIZ UDPゴシック" panose="020B0400000000000000" pitchFamily="50" charset="-128"/>
                <a:ea typeface="BIZ UDPゴシック" panose="020B0400000000000000" pitchFamily="50" charset="-128"/>
                <a:cs typeface="Times New Roman" panose="02020603050405020304" pitchFamily="18" charset="0"/>
              </a:rPr>
              <a:t>月市会代表質問）</a:t>
            </a:r>
            <a:endParaRPr lang="en-US" altLang="ja-JP"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b="0" i="0" dirty="0">
              <a:solidFill>
                <a:srgbClr val="333333"/>
              </a:solidFill>
              <a:effectLst/>
              <a:latin typeface="trebuchet ms" panose="020B0603020202020204" pitchFamily="34" charset="0"/>
            </a:endParaRPr>
          </a:p>
        </p:txBody>
      </p:sp>
      <p:sp>
        <p:nvSpPr>
          <p:cNvPr id="7" name="コンテンツ プレースホルダー 2">
            <a:extLst>
              <a:ext uri="{FF2B5EF4-FFF2-40B4-BE49-F238E27FC236}">
                <a16:creationId xmlns:a16="http://schemas.microsoft.com/office/drawing/2014/main" id="{4F3F778D-D3C5-7536-7EB9-9785AA1ED6A7}"/>
              </a:ext>
            </a:extLst>
          </p:cNvPr>
          <p:cNvSpPr txBox="1">
            <a:spLocks/>
          </p:cNvSpPr>
          <p:nvPr/>
        </p:nvSpPr>
        <p:spPr>
          <a:xfrm>
            <a:off x="7288696" y="1840978"/>
            <a:ext cx="4134678" cy="3679625"/>
          </a:xfrm>
          <a:prstGeom prst="rect">
            <a:avLst/>
          </a:prstGeom>
          <a:solidFill>
            <a:schemeClr val="accent2">
              <a:lumMod val="40000"/>
              <a:lumOff val="60000"/>
            </a:schemeClr>
          </a:solidFill>
          <a:ln w="19050">
            <a:solidFill>
              <a:srgbClr val="C00000"/>
            </a:solidFill>
          </a:ln>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kumimoji="1"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9pPr>
          </a:lstStyle>
          <a:p>
            <a:pPr marL="0" indent="0">
              <a:buNone/>
            </a:pPr>
            <a:r>
              <a:rPr lang="ja-JP" altLang="en-US" dirty="0">
                <a:solidFill>
                  <a:srgbClr val="000000"/>
                </a:solidFill>
                <a:latin typeface="HGSｺﾞｼｯｸM" panose="020B0600000000000000" pitchFamily="50" charset="-128"/>
                <a:ea typeface="HGSｺﾞｼｯｸM" panose="020B0600000000000000" pitchFamily="50" charset="-128"/>
              </a:rPr>
              <a:t> 日本共産党も参加する「大山崎民主町政の会」が支持する前川町長が</a:t>
            </a:r>
            <a:r>
              <a:rPr lang="en-US" altLang="ja-JP" dirty="0">
                <a:solidFill>
                  <a:srgbClr val="000000"/>
                </a:solidFill>
                <a:latin typeface="HGSｺﾞｼｯｸM" panose="020B0600000000000000" pitchFamily="50" charset="-128"/>
                <a:ea typeface="HGSｺﾞｼｯｸM" panose="020B0600000000000000" pitchFamily="50" charset="-128"/>
              </a:rPr>
              <a:t>2</a:t>
            </a:r>
            <a:r>
              <a:rPr lang="ja-JP" altLang="en-US" dirty="0">
                <a:solidFill>
                  <a:srgbClr val="000000"/>
                </a:solidFill>
                <a:latin typeface="HGSｺﾞｼｯｸM" panose="020B0600000000000000" pitchFamily="50" charset="-128"/>
                <a:ea typeface="HGSｺﾞｼｯｸM" panose="020B0600000000000000" pitchFamily="50" charset="-128"/>
              </a:rPr>
              <a:t>期目当選した</a:t>
            </a:r>
            <a:r>
              <a:rPr lang="ja-JP" altLang="en-US" dirty="0">
                <a:solidFill>
                  <a:srgbClr val="C00000"/>
                </a:solidFill>
                <a:latin typeface="HGSｺﾞｼｯｸM" panose="020B0600000000000000" pitchFamily="50" charset="-128"/>
                <a:ea typeface="HGSｺﾞｼｯｸM" panose="020B0600000000000000" pitchFamily="50" charset="-128"/>
              </a:rPr>
              <a:t>大山崎町では・・ </a:t>
            </a:r>
          </a:p>
          <a:p>
            <a:r>
              <a:rPr lang="ja-JP" altLang="en-US" dirty="0">
                <a:solidFill>
                  <a:srgbClr val="000000"/>
                </a:solidFill>
                <a:latin typeface="HGSｺﾞｼｯｸM" panose="020B0600000000000000" pitchFamily="50" charset="-128"/>
                <a:ea typeface="HGSｺﾞｼｯｸM" panose="020B0600000000000000" pitchFamily="50" charset="-128"/>
              </a:rPr>
              <a:t>公立保育所存続、上下水道料金基本料</a:t>
            </a:r>
            <a:r>
              <a:rPr lang="en-US" altLang="ja-JP" dirty="0">
                <a:solidFill>
                  <a:srgbClr val="000000"/>
                </a:solidFill>
                <a:latin typeface="HGSｺﾞｼｯｸM" panose="020B0600000000000000" pitchFamily="50" charset="-128"/>
                <a:ea typeface="HGSｺﾞｼｯｸM" panose="020B0600000000000000" pitchFamily="50" charset="-128"/>
              </a:rPr>
              <a:t>14</a:t>
            </a:r>
            <a:r>
              <a:rPr lang="ja-JP" altLang="en-US" dirty="0">
                <a:solidFill>
                  <a:srgbClr val="000000"/>
                </a:solidFill>
                <a:latin typeface="HGSｺﾞｼｯｸM" panose="020B0600000000000000" pitchFamily="50" charset="-128"/>
                <a:ea typeface="HGSｺﾞｼｯｸM" panose="020B0600000000000000" pitchFamily="50" charset="-128"/>
              </a:rPr>
              <a:t>ヶ月無料、自校式中学校給食実施などてあつい住民サービスを実施。 </a:t>
            </a:r>
            <a:endParaRPr lang="en-US" altLang="ja-JP" dirty="0">
              <a:solidFill>
                <a:srgbClr val="000000"/>
              </a:solidFill>
              <a:latin typeface="HGSｺﾞｼｯｸM" panose="020B0600000000000000" pitchFamily="50" charset="-128"/>
              <a:ea typeface="HGSｺﾞｼｯｸM" panose="020B0600000000000000" pitchFamily="50" charset="-128"/>
            </a:endParaRPr>
          </a:p>
          <a:p>
            <a:pPr marL="0" indent="0">
              <a:buNone/>
            </a:pPr>
            <a:r>
              <a:rPr lang="ja-JP" altLang="en-US" dirty="0">
                <a:solidFill>
                  <a:srgbClr val="000000"/>
                </a:solidFill>
                <a:latin typeface="HGSｺﾞｼｯｸM" panose="020B0600000000000000" pitchFamily="50" charset="-128"/>
                <a:ea typeface="HGSｺﾞｼｯｸM" panose="020B0600000000000000" pitchFamily="50" charset="-128"/>
              </a:rPr>
              <a:t>　　　　　　↓</a:t>
            </a:r>
          </a:p>
          <a:p>
            <a:r>
              <a:rPr lang="ja-JP" altLang="en-US" dirty="0">
                <a:solidFill>
                  <a:srgbClr val="000000"/>
                </a:solidFill>
                <a:latin typeface="HGSｺﾞｼｯｸM" panose="020B0600000000000000" pitchFamily="50" charset="-128"/>
                <a:ea typeface="HGSｺﾞｼｯｸM" panose="020B0600000000000000" pitchFamily="50" charset="-128"/>
              </a:rPr>
              <a:t>合計特殊出生率</a:t>
            </a:r>
            <a:r>
              <a:rPr lang="en-US" altLang="ja-JP" dirty="0">
                <a:solidFill>
                  <a:srgbClr val="000000"/>
                </a:solidFill>
                <a:latin typeface="HGSｺﾞｼｯｸM" panose="020B0600000000000000" pitchFamily="50" charset="-128"/>
                <a:ea typeface="HGSｺﾞｼｯｸM" panose="020B0600000000000000" pitchFamily="50" charset="-128"/>
              </a:rPr>
              <a:t>1.85</a:t>
            </a:r>
            <a:r>
              <a:rPr lang="ja-JP" altLang="en-US" dirty="0">
                <a:solidFill>
                  <a:srgbClr val="000000"/>
                </a:solidFill>
                <a:latin typeface="HGSｺﾞｼｯｸM" panose="020B0600000000000000" pitchFamily="50" charset="-128"/>
                <a:ea typeface="HGSｺﾞｼｯｸM" panose="020B0600000000000000" pitchFamily="50" charset="-128"/>
              </a:rPr>
              <a:t>（全国平均</a:t>
            </a:r>
            <a:r>
              <a:rPr lang="en-US" altLang="ja-JP" dirty="0">
                <a:solidFill>
                  <a:srgbClr val="000000"/>
                </a:solidFill>
                <a:latin typeface="HGSｺﾞｼｯｸM" panose="020B0600000000000000" pitchFamily="50" charset="-128"/>
                <a:ea typeface="HGSｺﾞｼｯｸM" panose="020B0600000000000000" pitchFamily="50" charset="-128"/>
              </a:rPr>
              <a:t>1.36</a:t>
            </a:r>
            <a:r>
              <a:rPr lang="ja-JP" altLang="en-US" dirty="0">
                <a:solidFill>
                  <a:srgbClr val="000000"/>
                </a:solidFill>
                <a:latin typeface="HGSｺﾞｼｯｸM" panose="020B0600000000000000" pitchFamily="50" charset="-128"/>
                <a:ea typeface="HGSｺﾞｼｯｸM" panose="020B0600000000000000" pitchFamily="50" charset="-128"/>
              </a:rPr>
              <a:t>）・</a:t>
            </a:r>
            <a:r>
              <a:rPr lang="en-US" altLang="ja-JP" dirty="0">
                <a:solidFill>
                  <a:srgbClr val="000000"/>
                </a:solidFill>
                <a:latin typeface="HGSｺﾞｼｯｸM" panose="020B0600000000000000" pitchFamily="50" charset="-128"/>
                <a:ea typeface="HGSｺﾞｼｯｸM" panose="020B0600000000000000" pitchFamily="50" charset="-128"/>
              </a:rPr>
              <a:t>3</a:t>
            </a:r>
            <a:r>
              <a:rPr lang="ja-JP" altLang="en-US" dirty="0">
                <a:solidFill>
                  <a:srgbClr val="000000"/>
                </a:solidFill>
                <a:latin typeface="HGSｺﾞｼｯｸM" panose="020B0600000000000000" pitchFamily="50" charset="-128"/>
                <a:ea typeface="HGSｺﾞｼｯｸM" panose="020B0600000000000000" pitchFamily="50" charset="-128"/>
              </a:rPr>
              <a:t>年間で</a:t>
            </a:r>
            <a:r>
              <a:rPr lang="en-US" altLang="ja-JP" dirty="0">
                <a:solidFill>
                  <a:srgbClr val="000000"/>
                </a:solidFill>
                <a:latin typeface="HGSｺﾞｼｯｸM" panose="020B0600000000000000" pitchFamily="50" charset="-128"/>
                <a:ea typeface="HGSｺﾞｼｯｸM" panose="020B0600000000000000" pitchFamily="50" charset="-128"/>
              </a:rPr>
              <a:t>260</a:t>
            </a:r>
            <a:r>
              <a:rPr lang="ja-JP" altLang="en-US" dirty="0">
                <a:solidFill>
                  <a:srgbClr val="000000"/>
                </a:solidFill>
                <a:latin typeface="HGSｺﾞｼｯｸM" panose="020B0600000000000000" pitchFamily="50" charset="-128"/>
                <a:ea typeface="HGSｺﾞｼｯｸM" panose="020B0600000000000000" pitchFamily="50" charset="-128"/>
              </a:rPr>
              <a:t>世帯増・税収</a:t>
            </a:r>
            <a:r>
              <a:rPr lang="en-US" altLang="ja-JP" dirty="0">
                <a:solidFill>
                  <a:srgbClr val="000000"/>
                </a:solidFill>
                <a:latin typeface="HGSｺﾞｼｯｸM" panose="020B0600000000000000" pitchFamily="50" charset="-128"/>
                <a:ea typeface="HGSｺﾞｼｯｸM" panose="020B0600000000000000" pitchFamily="50" charset="-128"/>
              </a:rPr>
              <a:t>3.3</a:t>
            </a:r>
            <a:r>
              <a:rPr lang="ja-JP" altLang="en-US" dirty="0">
                <a:solidFill>
                  <a:srgbClr val="000000"/>
                </a:solidFill>
                <a:latin typeface="HGSｺﾞｼｯｸM" panose="020B0600000000000000" pitchFamily="50" charset="-128"/>
                <a:ea typeface="HGSｺﾞｼｯｸM" panose="020B0600000000000000" pitchFamily="50" charset="-128"/>
              </a:rPr>
              <a:t>億円増・財政調整基金は三年前の</a:t>
            </a:r>
            <a:r>
              <a:rPr lang="en-US" altLang="ja-JP" dirty="0">
                <a:solidFill>
                  <a:srgbClr val="000000"/>
                </a:solidFill>
                <a:latin typeface="HGSｺﾞｼｯｸM" panose="020B0600000000000000" pitchFamily="50" charset="-128"/>
                <a:ea typeface="HGSｺﾞｼｯｸM" panose="020B0600000000000000" pitchFamily="50" charset="-128"/>
              </a:rPr>
              <a:t>3</a:t>
            </a:r>
            <a:r>
              <a:rPr lang="ja-JP" altLang="en-US" dirty="0">
                <a:solidFill>
                  <a:srgbClr val="000000"/>
                </a:solidFill>
                <a:latin typeface="HGSｺﾞｼｯｸM" panose="020B0600000000000000" pitchFamily="50" charset="-128"/>
                <a:ea typeface="HGSｺﾞｼｯｸM" panose="020B0600000000000000" pitchFamily="50" charset="-128"/>
              </a:rPr>
              <a:t>倍</a:t>
            </a:r>
            <a:r>
              <a:rPr lang="en-US" altLang="ja-JP" dirty="0">
                <a:solidFill>
                  <a:srgbClr val="000000"/>
                </a:solidFill>
                <a:latin typeface="HGSｺﾞｼｯｸM" panose="020B0600000000000000" pitchFamily="50" charset="-128"/>
                <a:ea typeface="HGSｺﾞｼｯｸM" panose="020B0600000000000000" pitchFamily="50" charset="-128"/>
              </a:rPr>
              <a:t>1</a:t>
            </a:r>
            <a:r>
              <a:rPr lang="ja-JP" altLang="en-US" dirty="0">
                <a:solidFill>
                  <a:srgbClr val="000000"/>
                </a:solidFill>
                <a:latin typeface="HGSｺﾞｼｯｸM" panose="020B0600000000000000" pitchFamily="50" charset="-128"/>
                <a:ea typeface="HGSｺﾞｼｯｸM" panose="020B0600000000000000" pitchFamily="50" charset="-128"/>
              </a:rPr>
              <a:t>９億円という</a:t>
            </a:r>
            <a:r>
              <a:rPr lang="ja-JP" altLang="en-US" dirty="0">
                <a:solidFill>
                  <a:srgbClr val="FF0000"/>
                </a:solidFill>
                <a:latin typeface="HGSｺﾞｼｯｸM" panose="020B0600000000000000" pitchFamily="50" charset="-128"/>
                <a:ea typeface="HGSｺﾞｼｯｸM" panose="020B0600000000000000" pitchFamily="50" charset="-128"/>
              </a:rPr>
              <a:t>「好循環」</a:t>
            </a:r>
            <a:r>
              <a:rPr lang="ja-JP" altLang="en-US" dirty="0">
                <a:solidFill>
                  <a:srgbClr val="000000"/>
                </a:solidFill>
                <a:latin typeface="HGSｺﾞｼｯｸM" panose="020B0600000000000000" pitchFamily="50" charset="-128"/>
                <a:ea typeface="HGSｺﾞｼｯｸM" panose="020B0600000000000000" pitchFamily="50" charset="-128"/>
              </a:rPr>
              <a:t>を実現。 </a:t>
            </a:r>
            <a:endParaRPr lang="ja-JP" altLang="en-US" dirty="0"/>
          </a:p>
        </p:txBody>
      </p:sp>
    </p:spTree>
    <p:extLst>
      <p:ext uri="{BB962C8B-B14F-4D97-AF65-F5344CB8AC3E}">
        <p14:creationId xmlns:p14="http://schemas.microsoft.com/office/powerpoint/2010/main" val="2068219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14EFD0-895C-F5F2-EAB6-22C13C81714F}"/>
              </a:ext>
            </a:extLst>
          </p:cNvPr>
          <p:cNvSpPr>
            <a:spLocks noGrp="1"/>
          </p:cNvSpPr>
          <p:nvPr>
            <p:ph type="title"/>
          </p:nvPr>
        </p:nvSpPr>
        <p:spPr>
          <a:xfrm>
            <a:off x="516264" y="519675"/>
            <a:ext cx="9875520" cy="1356360"/>
          </a:xfrm>
        </p:spPr>
        <p:txBody>
          <a:bodyPr>
            <a:normAutofit/>
          </a:bodyPr>
          <a:lstStyle/>
          <a:p>
            <a:r>
              <a:rPr lang="ja-JP" altLang="en-US" b="1" i="0" dirty="0">
                <a:solidFill>
                  <a:srgbClr val="333333"/>
                </a:solidFill>
                <a:effectLst/>
                <a:latin typeface="trebuchet ms" panose="020B0603020202020204" pitchFamily="34" charset="0"/>
              </a:rPr>
              <a:t>新型コロナウイルス感染症対策及び物価高騰対策についての緊急申し入れ</a:t>
            </a:r>
            <a:endParaRPr kumimoji="1" lang="ja-JP" altLang="en-US" dirty="0"/>
          </a:p>
        </p:txBody>
      </p:sp>
      <p:pic>
        <p:nvPicPr>
          <p:cNvPr id="4" name="図 3">
            <a:extLst>
              <a:ext uri="{FF2B5EF4-FFF2-40B4-BE49-F238E27FC236}">
                <a16:creationId xmlns:a16="http://schemas.microsoft.com/office/drawing/2014/main" id="{80D764CF-BA8A-6C3C-3F43-FC70E4549FC0}"/>
              </a:ext>
            </a:extLst>
          </p:cNvPr>
          <p:cNvPicPr>
            <a:picLocks noChangeAspect="1"/>
          </p:cNvPicPr>
          <p:nvPr/>
        </p:nvPicPr>
        <p:blipFill rotWithShape="1">
          <a:blip r:embed="rId2">
            <a:extLst>
              <a:ext uri="{28A0092B-C50C-407E-A947-70E740481C1C}">
                <a14:useLocalDpi xmlns:a14="http://schemas.microsoft.com/office/drawing/2010/main" val="0"/>
              </a:ext>
            </a:extLst>
          </a:blip>
          <a:srcRect t="18741"/>
          <a:stretch/>
        </p:blipFill>
        <p:spPr bwMode="auto">
          <a:xfrm>
            <a:off x="516264" y="1876035"/>
            <a:ext cx="6931457" cy="2769925"/>
          </a:xfrm>
          <a:prstGeom prst="rect">
            <a:avLst/>
          </a:prstGeom>
          <a:noFill/>
          <a:ln>
            <a:noFill/>
          </a:ln>
          <a:extLst>
            <a:ext uri="{53640926-AAD7-44D8-BBD7-CCE9431645EC}">
              <a14:shadowObscured xmlns:a14="http://schemas.microsoft.com/office/drawing/2010/main"/>
            </a:ext>
          </a:extLst>
        </p:spPr>
      </p:pic>
      <p:sp>
        <p:nvSpPr>
          <p:cNvPr id="3" name="コンテンツ プレースホルダー 2">
            <a:extLst>
              <a:ext uri="{FF2B5EF4-FFF2-40B4-BE49-F238E27FC236}">
                <a16:creationId xmlns:a16="http://schemas.microsoft.com/office/drawing/2014/main" id="{67199765-ADDE-9035-7B06-CFEBD0ACAEDE}"/>
              </a:ext>
            </a:extLst>
          </p:cNvPr>
          <p:cNvSpPr>
            <a:spLocks noGrp="1"/>
          </p:cNvSpPr>
          <p:nvPr>
            <p:ph idx="1"/>
          </p:nvPr>
        </p:nvSpPr>
        <p:spPr>
          <a:xfrm>
            <a:off x="3829878" y="3757647"/>
            <a:ext cx="7646506" cy="2448637"/>
          </a:xfrm>
          <a:solidFill>
            <a:schemeClr val="bg1"/>
          </a:solidFill>
          <a:ln>
            <a:solidFill>
              <a:schemeClr val="tx1"/>
            </a:solidFill>
          </a:ln>
        </p:spPr>
        <p:txBody>
          <a:bodyPr>
            <a:normAutofit fontScale="47500" lnSpcReduction="20000"/>
          </a:bodyPr>
          <a:lstStyle/>
          <a:p>
            <a:pPr marL="45720" indent="0" algn="just">
              <a:lnSpc>
                <a:spcPct val="134000"/>
              </a:lnSpc>
              <a:buNone/>
            </a:pPr>
            <a:r>
              <a:rPr lang="en-US" altLang="ja-JP" sz="3500" u="sng"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a:t>
            </a:r>
            <a:r>
              <a:rPr lang="ja-JP" altLang="ja-JP" sz="3500" u="sng"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3500" u="sng"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30</a:t>
            </a:r>
            <a:r>
              <a:rPr lang="ja-JP" altLang="ja-JP" sz="3500" u="sng"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日、</a:t>
            </a:r>
            <a:r>
              <a:rPr lang="ja-JP" altLang="en-US" sz="3500" u="sng"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党議員団　申し入れ</a:t>
            </a:r>
            <a:endParaRPr lang="en-US" altLang="ja-JP" sz="3500" u="sng"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45720" indent="0" algn="just">
              <a:lnSpc>
                <a:spcPct val="134000"/>
              </a:lnSpc>
              <a:buNone/>
            </a:pPr>
            <a:r>
              <a:rPr lang="ja-JP" altLang="en-US" sz="3500" b="0" i="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3500" b="0" i="0" dirty="0">
                <a:effectLst/>
                <a:latin typeface="BIZ UDPゴシック" panose="020B0400000000000000" pitchFamily="50" charset="-128"/>
                <a:ea typeface="BIZ UDPゴシック" panose="020B0400000000000000" pitchFamily="50" charset="-128"/>
              </a:rPr>
              <a:t>新型コロナウイルス感染症及びインフルエンザの冬の感染拡大に備え、医療提 供体制と保健所体制を強化すること・一ヶ所に集約した保健所機能を各行政区・支所にもとし、公衆衛生体制の再構築を図ること。正規職員の増員をはかり、保健所体制を抜本的に強化すること</a:t>
            </a:r>
            <a:r>
              <a:rPr lang="ja-JP" altLang="en-US" sz="35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altLang="ja-JP" sz="35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食料支援の活動などへの支援を拡充・創設すること</a:t>
            </a:r>
            <a:r>
              <a:rPr lang="ja-JP" altLang="en-US" sz="3500" kern="0" dirty="0">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altLang="ja-JP" sz="35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小中学校における学校給食費の無償化を行うこと</a:t>
            </a:r>
            <a:r>
              <a:rPr lang="ja-JP" altLang="en-US" sz="35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altLang="ja-JP" sz="35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上下水道料金の減免制度創設」等</a:t>
            </a:r>
            <a:r>
              <a:rPr lang="en-US" altLang="ja-JP" sz="35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17</a:t>
            </a:r>
            <a:r>
              <a:rPr lang="ja-JP" altLang="ja-JP" sz="35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項目の</a:t>
            </a:r>
            <a:r>
              <a:rPr lang="ja-JP" altLang="ja-JP" sz="35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要望を市長に申し入れ。</a:t>
            </a:r>
            <a:r>
              <a:rPr lang="en-US" altLang="ja-JP" sz="35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a:t>
            </a:r>
            <a:r>
              <a:rPr lang="ja-JP" altLang="en-US" sz="35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月市会で徹底論戦しました。</a:t>
            </a:r>
            <a:endParaRPr lang="ja-JP" altLang="ja-JP" sz="35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547833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0070" y="417443"/>
            <a:ext cx="8031321" cy="1371600"/>
          </a:xfrm>
          <a:noFill/>
        </p:spPr>
        <p:txBody>
          <a:bodyPr>
            <a:normAutofit/>
          </a:bodyPr>
          <a:lstStyle/>
          <a:p>
            <a:r>
              <a:rPr kumimoji="1" lang="ja-JP" altLang="en-US" sz="4000" dirty="0">
                <a:solidFill>
                  <a:srgbClr val="C00000"/>
                </a:solidFill>
              </a:rPr>
              <a:t>住み続けられるまちづくりへ</a:t>
            </a:r>
            <a:endParaRPr kumimoji="1" lang="ja-JP" altLang="en-US" sz="3600" dirty="0">
              <a:solidFill>
                <a:srgbClr val="FF000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CFE37830-BF6B-0B73-C786-B181C0FA514C}"/>
              </a:ext>
            </a:extLst>
          </p:cNvPr>
          <p:cNvSpPr txBox="1"/>
          <p:nvPr/>
        </p:nvSpPr>
        <p:spPr>
          <a:xfrm>
            <a:off x="356435" y="1608098"/>
            <a:ext cx="5105282" cy="923330"/>
          </a:xfrm>
          <a:prstGeom prst="rect">
            <a:avLst/>
          </a:prstGeom>
          <a:noFill/>
        </p:spPr>
        <p:txBody>
          <a:bodyPr wrap="square" rtlCol="0">
            <a:spAutoFit/>
          </a:bodyPr>
          <a:lstStyle/>
          <a:p>
            <a:r>
              <a:rPr kumimoji="1" lang="ja-JP" altLang="en-US" dirty="0"/>
              <a:t>・「特例許可」でまち破壊。</a:t>
            </a:r>
            <a:endParaRPr kumimoji="1" lang="en-US" altLang="ja-JP" dirty="0"/>
          </a:p>
          <a:p>
            <a:r>
              <a:rPr kumimoji="1" lang="ja-JP" altLang="en-US" dirty="0"/>
              <a:t>・市内中心部の公共施設跡地に次々ホテル誘致。</a:t>
            </a:r>
            <a:endParaRPr kumimoji="1" lang="en-US" altLang="ja-JP" dirty="0"/>
          </a:p>
          <a:p>
            <a:endParaRPr kumimoji="1" lang="en-US" altLang="ja-JP" dirty="0"/>
          </a:p>
        </p:txBody>
      </p:sp>
      <p:pic>
        <p:nvPicPr>
          <p:cNvPr id="5" name="図 4">
            <a:extLst>
              <a:ext uri="{FF2B5EF4-FFF2-40B4-BE49-F238E27FC236}">
                <a16:creationId xmlns:a16="http://schemas.microsoft.com/office/drawing/2014/main" id="{CAA77F42-75EB-2DB9-245D-E2C0692C4CFF}"/>
              </a:ext>
            </a:extLst>
          </p:cNvPr>
          <p:cNvPicPr>
            <a:picLocks noChangeAspect="1"/>
          </p:cNvPicPr>
          <p:nvPr/>
        </p:nvPicPr>
        <p:blipFill>
          <a:blip r:embed="rId2"/>
          <a:stretch>
            <a:fillRect/>
          </a:stretch>
        </p:blipFill>
        <p:spPr>
          <a:xfrm>
            <a:off x="7460973" y="784968"/>
            <a:ext cx="3966047" cy="5288062"/>
          </a:xfrm>
          <a:prstGeom prst="rect">
            <a:avLst/>
          </a:prstGeom>
        </p:spPr>
      </p:pic>
      <p:sp>
        <p:nvSpPr>
          <p:cNvPr id="6" name="テキスト ボックス 12">
            <a:extLst>
              <a:ext uri="{FF2B5EF4-FFF2-40B4-BE49-F238E27FC236}">
                <a16:creationId xmlns:a16="http://schemas.microsoft.com/office/drawing/2014/main" id="{D1AF5426-7FC9-54D5-252B-CDD22D534A94}"/>
              </a:ext>
            </a:extLst>
          </p:cNvPr>
          <p:cNvSpPr txBox="1"/>
          <p:nvPr/>
        </p:nvSpPr>
        <p:spPr>
          <a:xfrm>
            <a:off x="558568" y="2350482"/>
            <a:ext cx="3324319" cy="3919331"/>
          </a:xfrm>
          <a:prstGeom prst="rect">
            <a:avLst/>
          </a:prstGeom>
          <a:solidFill>
            <a:schemeClr val="lt1"/>
          </a:solid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133350" algn="just"/>
            <a:r>
              <a:rPr lang="ja-JP" sz="1600" kern="0" dirty="0">
                <a:solidFill>
                  <a:srgbClr val="C00000"/>
                </a:solidFill>
                <a:effectLst/>
                <a:latin typeface="游明朝" panose="02020400000000000000" pitchFamily="18" charset="-128"/>
                <a:ea typeface="游明朝" panose="02020400000000000000" pitchFamily="18" charset="-128"/>
                <a:cs typeface="Segoe UI Historic" panose="020B0502040204020203" pitchFamily="34" charset="0"/>
              </a:rPr>
              <a:t>人口減を口実に「新景観政策」こわし！？</a:t>
            </a:r>
            <a:endParaRPr lang="ja-JP" sz="1600" kern="100" dirty="0">
              <a:solidFill>
                <a:srgbClr val="C00000"/>
              </a:solidFill>
              <a:effectLst/>
              <a:latin typeface="游明朝" panose="02020400000000000000" pitchFamily="18" charset="-128"/>
              <a:ea typeface="游明朝" panose="02020400000000000000" pitchFamily="18" charset="-128"/>
              <a:cs typeface="Times New Roman" panose="02020603050405020304" pitchFamily="18" charset="0"/>
            </a:endParaRPr>
          </a:p>
          <a:p>
            <a:pPr indent="133350" algn="just"/>
            <a:r>
              <a:rPr lang="ja-JP" sz="1600" kern="0" dirty="0">
                <a:solidFill>
                  <a:srgbClr val="050505"/>
                </a:solidFill>
                <a:effectLst/>
                <a:latin typeface="游明朝" panose="02020400000000000000" pitchFamily="18" charset="-128"/>
                <a:ea typeface="游明朝" panose="02020400000000000000" pitchFamily="18" charset="-128"/>
                <a:cs typeface="Segoe UI Historic" panose="020B0502040204020203" pitchFamily="34" charset="0"/>
              </a:rPr>
              <a:t>高さ規制をなく</a:t>
            </a:r>
            <a:r>
              <a:rPr lang="ja-JP" altLang="en-US" sz="1600" kern="0" dirty="0">
                <a:solidFill>
                  <a:srgbClr val="050505"/>
                </a:solidFill>
                <a:effectLst/>
                <a:latin typeface="游明朝" panose="02020400000000000000" pitchFamily="18" charset="-128"/>
                <a:ea typeface="游明朝" panose="02020400000000000000" pitchFamily="18" charset="-128"/>
                <a:cs typeface="Segoe UI Historic" panose="020B0502040204020203" pitchFamily="34" charset="0"/>
              </a:rPr>
              <a:t>す</a:t>
            </a:r>
            <a:r>
              <a:rPr lang="ja-JP" sz="1600" kern="0" dirty="0">
                <a:solidFill>
                  <a:srgbClr val="050505"/>
                </a:solidFill>
                <a:effectLst/>
                <a:latin typeface="游明朝" panose="02020400000000000000" pitchFamily="18" charset="-128"/>
                <a:ea typeface="游明朝" panose="02020400000000000000" pitchFamily="18" charset="-128"/>
                <a:cs typeface="Segoe UI Historic" panose="020B0502040204020203" pitchFamily="34" charset="0"/>
              </a:rPr>
              <a:t>ことを「みんなが暮らしやすい」まちのためだとごまかしています。</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33350" algn="just"/>
            <a:r>
              <a:rPr lang="ja-JP" sz="1600" kern="0" dirty="0">
                <a:solidFill>
                  <a:srgbClr val="050505"/>
                </a:solidFill>
                <a:effectLst/>
                <a:latin typeface="游明朝" panose="02020400000000000000" pitchFamily="18" charset="-128"/>
                <a:ea typeface="游明朝" panose="02020400000000000000" pitchFamily="18" charset="-128"/>
                <a:cs typeface="Segoe UI Historic" panose="020B0502040204020203" pitchFamily="34" charset="0"/>
              </a:rPr>
              <a:t>市長は「</a:t>
            </a:r>
            <a:r>
              <a:rPr lang="en-US" sz="1600" kern="0" dirty="0">
                <a:solidFill>
                  <a:srgbClr val="050505"/>
                </a:solidFill>
                <a:effectLst/>
                <a:latin typeface="游明朝" panose="02020400000000000000" pitchFamily="18" charset="-128"/>
                <a:ea typeface="游明朝" panose="02020400000000000000" pitchFamily="18" charset="-128"/>
                <a:cs typeface="Segoe UI Historic" panose="020B0502040204020203" pitchFamily="34" charset="0"/>
              </a:rPr>
              <a:t>20</a:t>
            </a:r>
            <a:r>
              <a:rPr lang="ja-JP" sz="1600" kern="0" dirty="0">
                <a:solidFill>
                  <a:srgbClr val="050505"/>
                </a:solidFill>
                <a:effectLst/>
                <a:latin typeface="游明朝" panose="02020400000000000000" pitchFamily="18" charset="-128"/>
                <a:ea typeface="游明朝" panose="02020400000000000000" pitchFamily="18" charset="-128"/>
                <a:cs typeface="Segoe UI Historic" panose="020B0502040204020203" pitchFamily="34" charset="0"/>
              </a:rPr>
              <a:t>階建てのような高層マンションを建て」「らくなん進都のような高さ規制の除外地域を拡大する」「高さ規制だけが景観ではない」「開発できるところがなければ窒息してしまう」と発言。開発資本の利益優先の姿勢を示しています。「スカイラインは市民のもの」との原点に立ち返り、子育て支援策の充実とくらしの再建にむきあうことこそ必要です。</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9" name="図 8">
            <a:extLst>
              <a:ext uri="{FF2B5EF4-FFF2-40B4-BE49-F238E27FC236}">
                <a16:creationId xmlns:a16="http://schemas.microsoft.com/office/drawing/2014/main" id="{53E60DB4-1B2F-C5E5-12F9-4BFC4478CC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5383" y="2359659"/>
            <a:ext cx="3430779" cy="2138681"/>
          </a:xfrm>
          <a:prstGeom prst="rect">
            <a:avLst/>
          </a:prstGeom>
          <a:noFill/>
          <a:ln>
            <a:noFill/>
          </a:ln>
        </p:spPr>
      </p:pic>
      <p:sp>
        <p:nvSpPr>
          <p:cNvPr id="3" name="テキスト ボックス 2">
            <a:extLst>
              <a:ext uri="{FF2B5EF4-FFF2-40B4-BE49-F238E27FC236}">
                <a16:creationId xmlns:a16="http://schemas.microsoft.com/office/drawing/2014/main" id="{5C8862DC-D1B2-A683-777D-F82890F22ECF}"/>
              </a:ext>
            </a:extLst>
          </p:cNvPr>
          <p:cNvSpPr txBox="1"/>
          <p:nvPr/>
        </p:nvSpPr>
        <p:spPr>
          <a:xfrm>
            <a:off x="4235383" y="5128591"/>
            <a:ext cx="2708756" cy="923330"/>
          </a:xfrm>
          <a:prstGeom prst="rect">
            <a:avLst/>
          </a:prstGeom>
          <a:noFill/>
        </p:spPr>
        <p:txBody>
          <a:bodyPr wrap="square" rtlCol="0">
            <a:spAutoFit/>
          </a:bodyPr>
          <a:lstStyle/>
          <a:p>
            <a:r>
              <a:rPr kumimoji="1" lang="en-US" altLang="ja-JP" dirty="0"/>
              <a:t>11</a:t>
            </a:r>
            <a:r>
              <a:rPr kumimoji="1" lang="ja-JP" altLang="en-US" dirty="0"/>
              <a:t>月</a:t>
            </a:r>
            <a:r>
              <a:rPr kumimoji="1" lang="en-US" altLang="ja-JP" dirty="0"/>
              <a:t>15</a:t>
            </a:r>
            <a:r>
              <a:rPr kumimoji="1" lang="ja-JP" altLang="en-US" dirty="0"/>
              <a:t>日</a:t>
            </a:r>
            <a:r>
              <a:rPr kumimoji="1" lang="en-US" altLang="ja-JP" dirty="0"/>
              <a:t>18</a:t>
            </a:r>
            <a:r>
              <a:rPr kumimoji="1" lang="ja-JP" altLang="en-US" dirty="0"/>
              <a:t>時半～</a:t>
            </a:r>
            <a:endParaRPr kumimoji="1" lang="en-US" altLang="ja-JP" dirty="0"/>
          </a:p>
          <a:p>
            <a:r>
              <a:rPr kumimoji="1" lang="ja-JP" altLang="en-US" dirty="0"/>
              <a:t>まちづくり連続講座第</a:t>
            </a:r>
            <a:r>
              <a:rPr kumimoji="1" lang="en-US" altLang="ja-JP" dirty="0"/>
              <a:t>3</a:t>
            </a:r>
            <a:r>
              <a:rPr kumimoji="1" lang="ja-JP" altLang="en-US" dirty="0"/>
              <a:t>回にご参加ください</a:t>
            </a:r>
          </a:p>
        </p:txBody>
      </p:sp>
    </p:spTree>
    <p:extLst>
      <p:ext uri="{BB962C8B-B14F-4D97-AF65-F5344CB8AC3E}">
        <p14:creationId xmlns:p14="http://schemas.microsoft.com/office/powerpoint/2010/main" val="2580637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F43C7AD-DA62-4C5F-5A25-6B9AD7A1115B}"/>
              </a:ext>
            </a:extLst>
          </p:cNvPr>
          <p:cNvSpPr txBox="1"/>
          <p:nvPr/>
        </p:nvSpPr>
        <p:spPr>
          <a:xfrm>
            <a:off x="927653" y="801756"/>
            <a:ext cx="8640418" cy="2585323"/>
          </a:xfrm>
          <a:prstGeom prst="rect">
            <a:avLst/>
          </a:prstGeom>
          <a:noFill/>
          <a:ln>
            <a:solidFill>
              <a:srgbClr val="C00000"/>
            </a:solidFill>
          </a:ln>
        </p:spPr>
        <p:txBody>
          <a:bodyPr wrap="square" rtlCol="0">
            <a:spAutoFit/>
          </a:bodyPr>
          <a:lstStyle/>
          <a:p>
            <a:r>
              <a:rPr lang="ja-JP" altLang="en-US" sz="3600" u="sng" dirty="0">
                <a:solidFill>
                  <a:srgbClr val="C00000"/>
                </a:solidFill>
                <a:latin typeface="BIZ UDPゴシック" panose="020B0400000000000000" pitchFamily="50" charset="-128"/>
                <a:ea typeface="BIZ UDPゴシック" panose="020B0400000000000000" pitchFamily="50" charset="-128"/>
              </a:rPr>
              <a:t>統一協会問題</a:t>
            </a:r>
            <a:endParaRPr lang="en-US" altLang="ja-JP" sz="3600" u="sng" dirty="0">
              <a:solidFill>
                <a:srgbClr val="C00000"/>
              </a:solidFill>
              <a:latin typeface="BIZ UDPゴシック" panose="020B0400000000000000" pitchFamily="50" charset="-128"/>
              <a:ea typeface="BIZ UDPゴシック" panose="020B0400000000000000" pitchFamily="50" charset="-128"/>
            </a:endParaRPr>
          </a:p>
          <a:p>
            <a:r>
              <a:rPr lang="en-US" altLang="ja-JP" sz="1800" b="1" dirty="0">
                <a:solidFill>
                  <a:srgbClr val="C00000"/>
                </a:solidFill>
                <a:effectLst/>
                <a:latin typeface="BIZ UDPゴシック" panose="020B0400000000000000" pitchFamily="50" charset="-128"/>
                <a:ea typeface="ＭＳ Ｐゴシック" panose="020B0600070205080204" pitchFamily="50" charset="-128"/>
                <a:cs typeface="ＭＳ Ｐゴシック" panose="020B0600070205080204" pitchFamily="50" charset="-128"/>
              </a:rPr>
              <a:t>9</a:t>
            </a:r>
            <a:r>
              <a:rPr lang="ja-JP" altLang="ja-JP" sz="1800" b="1" dirty="0">
                <a:solidFill>
                  <a:srgbClr val="C00000"/>
                </a:solidFill>
                <a:effectLst/>
                <a:latin typeface="ＭＳ Ｐゴシック" panose="020B0600070205080204" pitchFamily="50" charset="-128"/>
                <a:ea typeface="BIZ UDPゴシック" panose="020B0400000000000000" pitchFamily="50" charset="-128"/>
                <a:cs typeface="ＭＳ Ｐゴシック" panose="020B0600070205080204" pitchFamily="50" charset="-128"/>
              </a:rPr>
              <a:t>月市会　統一協会被害救済へ意見書可決</a:t>
            </a:r>
            <a:r>
              <a:rPr lang="ja-JP" altLang="en-US" dirty="0">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1800" b="1" dirty="0">
                <a:solidFill>
                  <a:srgbClr val="000000"/>
                </a:solidFill>
                <a:effectLst/>
                <a:latin typeface="ＭＳ Ｐゴシック" panose="020B0600070205080204" pitchFamily="50" charset="-128"/>
                <a:ea typeface="BIZ UDPゴシック" panose="020B0400000000000000" pitchFamily="50" charset="-128"/>
                <a:cs typeface="ＭＳ Ｐゴシック" panose="020B0600070205080204" pitchFamily="50" charset="-128"/>
              </a:rPr>
              <a:t>自民・公明は反対</a:t>
            </a:r>
            <a:endParaRPr lang="en-US" altLang="ja-JP" sz="1800" b="1" dirty="0">
              <a:solidFill>
                <a:srgbClr val="000000"/>
              </a:solidFill>
              <a:effectLst/>
              <a:latin typeface="ＭＳ Ｐゴシック" panose="020B0600070205080204" pitchFamily="50" charset="-128"/>
              <a:ea typeface="BIZ UDPゴシック" panose="020B0400000000000000" pitchFamily="50" charset="-128"/>
              <a:cs typeface="ＭＳ Ｐゴシック" panose="020B0600070205080204" pitchFamily="50" charset="-128"/>
            </a:endParaRPr>
          </a:p>
          <a:p>
            <a:pPr indent="152400" algn="just"/>
            <a:r>
              <a:rPr lang="ja-JP" altLang="ja-JP" sz="1800" kern="100" dirty="0">
                <a:solidFill>
                  <a:srgbClr val="000000"/>
                </a:solidFill>
                <a:effectLst/>
                <a:latin typeface="游明朝" panose="02020400000000000000" pitchFamily="18" charset="-128"/>
                <a:ea typeface="ＭＳ Ｐ明朝" panose="02020600040205080304" pitchFamily="18" charset="-128"/>
                <a:cs typeface="Times New Roman" panose="02020603050405020304" pitchFamily="18" charset="0"/>
              </a:rPr>
              <a:t>日本共産党、民フ、立憲、無所属議員提案の「統一協会による被害の救済・防止を求める」意見書が賛成多数で可決されました。同意見書では「被害救済の法整備」「相談体制強化のための予算措置」「統一協会と政治家の癒着を究明し、国民への説明責任を果たす」ことを求めています。自民公明は反対しました。</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52400" algn="just"/>
            <a:r>
              <a:rPr lang="ja-JP" altLang="ja-JP" sz="1800" kern="100" dirty="0">
                <a:solidFill>
                  <a:srgbClr val="000000"/>
                </a:solidFill>
                <a:effectLst/>
                <a:latin typeface="游明朝" panose="02020400000000000000" pitchFamily="18" charset="-128"/>
                <a:ea typeface="ＭＳ Ｐ明朝" panose="02020600040205080304" pitchFamily="18" charset="-128"/>
                <a:cs typeface="Times New Roman" panose="02020603050405020304" pitchFamily="18" charset="0"/>
              </a:rPr>
              <a:t>一方、日本共産党と小山田議員（無所属）が提案した「解散命令請求」を求める意見書については、他会派すべてが反対し、否決</a:t>
            </a:r>
            <a:r>
              <a:rPr lang="ja-JP" altLang="en-US" sz="1800" kern="100" dirty="0">
                <a:solidFill>
                  <a:srgbClr val="000000"/>
                </a:solidFill>
                <a:effectLst/>
                <a:latin typeface="游明朝" panose="02020400000000000000" pitchFamily="18" charset="-128"/>
                <a:ea typeface="ＭＳ Ｐ明朝" panose="02020600040205080304" pitchFamily="18" charset="-128"/>
                <a:cs typeface="Times New Roman" panose="02020603050405020304" pitchFamily="18" charset="0"/>
              </a:rPr>
              <a:t>。</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テキスト ボックス 1">
            <a:extLst>
              <a:ext uri="{FF2B5EF4-FFF2-40B4-BE49-F238E27FC236}">
                <a16:creationId xmlns:a16="http://schemas.microsoft.com/office/drawing/2014/main" id="{62D13C72-F078-7E42-3F11-EA41CD714B33}"/>
              </a:ext>
            </a:extLst>
          </p:cNvPr>
          <p:cNvSpPr txBox="1"/>
          <p:nvPr/>
        </p:nvSpPr>
        <p:spPr>
          <a:xfrm>
            <a:off x="7361170" y="4437615"/>
            <a:ext cx="4029075" cy="161862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050" kern="100" dirty="0">
                <a:ln>
                  <a:noFill/>
                </a:ln>
                <a:solidFill>
                  <a:srgbClr val="000000"/>
                </a:solidFill>
                <a:effectLst>
                  <a:outerShdw blurRad="38100" dist="19050" dir="2700000" algn="tl">
                    <a:schemeClr val="dk1">
                      <a:alpha val="40000"/>
                    </a:schemeClr>
                  </a:outerShdw>
                </a:effectLst>
                <a:latin typeface="游明朝" panose="02020400000000000000" pitchFamily="18" charset="-128"/>
                <a:ea typeface="BIZ UDPゴシック" panose="020B0400000000000000" pitchFamily="50" charset="-128"/>
                <a:cs typeface="Times New Roman" panose="02020603050405020304" pitchFamily="18" charset="0"/>
              </a:rPr>
              <a:t>委員会審議では・・</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sz="1050" kern="100" dirty="0">
                <a:ln>
                  <a:noFill/>
                </a:ln>
                <a:solidFill>
                  <a:srgbClr val="000000"/>
                </a:solidFill>
                <a:effectLst>
                  <a:outerShdw blurRad="38100" dist="19050" dir="2700000" algn="tl">
                    <a:schemeClr val="dk1">
                      <a:alpha val="40000"/>
                    </a:schemeClr>
                  </a:outerShdw>
                </a:effectLst>
                <a:latin typeface="游明朝" panose="02020400000000000000" pitchFamily="18" charset="-128"/>
                <a:ea typeface="BIZ UDPゴシック" panose="020B0400000000000000" pitchFamily="50" charset="-128"/>
                <a:cs typeface="Times New Roman" panose="02020603050405020304" pitchFamily="18" charset="0"/>
              </a:rPr>
              <a:t>○維新議員</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党議員が決算年度含めて京都市街路樹サポーターに世界平和統一家庭連合が登録されている重大事実を示して質疑をしている最中に手を上げ、「決算に関係ない」「決算の審議ではない」と質疑を妨害（決算特別委員会第</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分科会</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2022</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年</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10</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月</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14</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日）</a:t>
            </a:r>
          </a:p>
          <a:p>
            <a:pPr algn="just"/>
            <a:r>
              <a:rPr lang="ja-JP" sz="1050" b="1" kern="100" dirty="0">
                <a:effectLst/>
                <a:latin typeface="游明朝" panose="02020400000000000000" pitchFamily="18" charset="-128"/>
                <a:ea typeface="BIZ UDPゴシック" panose="020B0400000000000000" pitchFamily="50" charset="-128"/>
                <a:cs typeface="Times New Roman" panose="02020603050405020304" pitchFamily="18" charset="0"/>
              </a:rPr>
              <a:t>○自民党議員</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「旧統一教会が反社会的団体かはまだ決まっていない」と発言（教育福祉委員会</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2022</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年</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9</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月</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7</a:t>
            </a:r>
            <a:r>
              <a:rPr lang="ja-JP" sz="1050" kern="100" dirty="0">
                <a:effectLst/>
                <a:latin typeface="游明朝" panose="02020400000000000000" pitchFamily="18" charset="-128"/>
                <a:ea typeface="游明朝" panose="02020400000000000000" pitchFamily="18" charset="-128"/>
                <a:cs typeface="Times New Roman" panose="02020603050405020304" pitchFamily="18" charset="0"/>
              </a:rPr>
              <a:t>日）</a:t>
            </a:r>
          </a:p>
          <a:p>
            <a:pPr algn="just"/>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テキスト ボックス 2">
            <a:extLst>
              <a:ext uri="{FF2B5EF4-FFF2-40B4-BE49-F238E27FC236}">
                <a16:creationId xmlns:a16="http://schemas.microsoft.com/office/drawing/2014/main" id="{83E5B821-B462-1832-E7DC-B987ABFB8133}"/>
              </a:ext>
            </a:extLst>
          </p:cNvPr>
          <p:cNvSpPr txBox="1"/>
          <p:nvPr/>
        </p:nvSpPr>
        <p:spPr>
          <a:xfrm>
            <a:off x="1179444" y="4456984"/>
            <a:ext cx="5975737" cy="1857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25000"/>
              </a:lnSpc>
              <a:spcAft>
                <a:spcPts val="960"/>
              </a:spcAft>
            </a:pPr>
            <a:r>
              <a:rPr lang="ja-JP" sz="1600" kern="100" dirty="0">
                <a:solidFill>
                  <a:srgbClr val="000000"/>
                </a:solidFill>
                <a:effectLst/>
                <a:latin typeface="HG丸ｺﾞｼｯｸM-PRO" panose="020F0600000000000000" pitchFamily="50" charset="-128"/>
                <a:ea typeface="ＭＳ Ｐ明朝" panose="02020600040205080304" pitchFamily="18" charset="-128"/>
                <a:cs typeface="Segoe UI Historic" panose="020B0502040204020203" pitchFamily="34" charset="0"/>
              </a:rPr>
              <a:t>「京都市街路樹サポーター制度」のサポーターに世界平和統一家庭連合（統一協会本体）が登録されていることが独自調査で判明。市長総括質疑</a:t>
            </a:r>
            <a:r>
              <a:rPr lang="ja-JP" altLang="en-US" sz="1600" kern="100" dirty="0">
                <a:solidFill>
                  <a:srgbClr val="000000"/>
                </a:solidFill>
                <a:latin typeface="HG丸ｺﾞｼｯｸM-PRO" panose="020F0600000000000000" pitchFamily="50" charset="-128"/>
                <a:ea typeface="ＭＳ Ｐ明朝" panose="02020600040205080304" pitchFamily="18" charset="-128"/>
                <a:cs typeface="Segoe UI Historic" panose="020B0502040204020203" pitchFamily="34" charset="0"/>
              </a:rPr>
              <a:t>のやまね議員の</a:t>
            </a:r>
            <a:r>
              <a:rPr lang="ja-JP" sz="1600" kern="100" dirty="0">
                <a:solidFill>
                  <a:srgbClr val="000000"/>
                </a:solidFill>
                <a:effectLst/>
                <a:latin typeface="HG丸ｺﾞｼｯｸM-PRO" panose="020F0600000000000000" pitchFamily="50" charset="-128"/>
                <a:ea typeface="ＭＳ Ｐ明朝" panose="02020600040205080304" pitchFamily="18" charset="-128"/>
                <a:cs typeface="Segoe UI Historic" panose="020B0502040204020203" pitchFamily="34" charset="0"/>
              </a:rPr>
              <a:t>追及</a:t>
            </a:r>
            <a:r>
              <a:rPr lang="ja-JP" altLang="en-US" sz="1600" kern="100" dirty="0">
                <a:solidFill>
                  <a:srgbClr val="000000"/>
                </a:solidFill>
                <a:effectLst/>
                <a:latin typeface="HG丸ｺﾞｼｯｸM-PRO" panose="020F0600000000000000" pitchFamily="50" charset="-128"/>
                <a:ea typeface="ＭＳ Ｐ明朝" panose="02020600040205080304" pitchFamily="18" charset="-128"/>
                <a:cs typeface="Segoe UI Historic" panose="020B0502040204020203" pitchFamily="34" charset="0"/>
              </a:rPr>
              <a:t>で</a:t>
            </a:r>
            <a:r>
              <a:rPr lang="ja-JP" sz="1600" kern="100" dirty="0">
                <a:solidFill>
                  <a:srgbClr val="000000"/>
                </a:solidFill>
                <a:effectLst/>
                <a:latin typeface="HG丸ｺﾞｼｯｸM-PRO" panose="020F0600000000000000" pitchFamily="50" charset="-128"/>
                <a:ea typeface="ＭＳ Ｐ明朝" panose="02020600040205080304" pitchFamily="18" charset="-128"/>
                <a:cs typeface="Segoe UI Historic" panose="020B0502040204020203" pitchFamily="34" charset="0"/>
              </a:rPr>
              <a:t>「旧統一協会は反社会的行動あった団体」「（街路樹サポーター登録について）痛恨の極み」「縁を切る措置をとる」と市長に答弁させました。</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6" name="テキスト ボックス 1">
            <a:extLst>
              <a:ext uri="{FF2B5EF4-FFF2-40B4-BE49-F238E27FC236}">
                <a16:creationId xmlns:a16="http://schemas.microsoft.com/office/drawing/2014/main" id="{ECE93357-09E5-19D9-60B9-112E666536C2}"/>
              </a:ext>
            </a:extLst>
          </p:cNvPr>
          <p:cNvSpPr txBox="1"/>
          <p:nvPr/>
        </p:nvSpPr>
        <p:spPr>
          <a:xfrm>
            <a:off x="1073427" y="3734171"/>
            <a:ext cx="10316818" cy="6125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960"/>
              </a:spcAft>
            </a:pPr>
            <a:r>
              <a:rPr lang="ja-JP" sz="2400" b="1" dirty="0">
                <a:ln>
                  <a:noFill/>
                </a:ln>
                <a:solidFill>
                  <a:srgbClr val="C00000"/>
                </a:solidFill>
                <a:effectLst/>
                <a:latin typeface="ＭＳ Ｐゴシック" panose="020B0600070205080204" pitchFamily="50" charset="-128"/>
                <a:ea typeface="BIZ UDPゴシック" panose="020B0400000000000000" pitchFamily="50" charset="-128"/>
                <a:cs typeface="ＭＳ Ｐゴシック" panose="020B0600070205080204" pitchFamily="50" charset="-128"/>
              </a:rPr>
              <a:t>「痛恨の極み」「縁を切る」（市長）</a:t>
            </a:r>
            <a:r>
              <a:rPr lang="ja-JP" sz="2400" b="1" dirty="0">
                <a:solidFill>
                  <a:srgbClr val="F4B083"/>
                </a:solidFill>
                <a:effectLst/>
                <a:latin typeface="ＭＳ Ｐゴシック" panose="020B0600070205080204" pitchFamily="50" charset="-128"/>
                <a:ea typeface="BIZ UDPゴシック" panose="020B0400000000000000" pitchFamily="50" charset="-128"/>
                <a:cs typeface="ＭＳ Ｐゴシック" panose="020B0600070205080204" pitchFamily="50" charset="-128"/>
              </a:rPr>
              <a:t>全庁調査で被害くりかえさない行政運営を</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ct val="170000"/>
              </a:lnSpc>
              <a:spcAft>
                <a:spcPts val="960"/>
              </a:spcAft>
            </a:pPr>
            <a:r>
              <a:rPr lang="en-US" sz="2400" b="1" dirty="0">
                <a:solidFill>
                  <a:srgbClr val="000000"/>
                </a:solidFill>
                <a:effectLst/>
                <a:latin typeface="BIZ UDPゴシック" panose="020B0400000000000000" pitchFamily="50" charset="-128"/>
                <a:ea typeface="ＭＳ Ｐゴシック" panose="020B0600070205080204" pitchFamily="50" charset="-128"/>
                <a:cs typeface="ＭＳ Ｐゴシック" panose="020B0600070205080204" pitchFamily="50" charset="-128"/>
              </a:rPr>
              <a:t> </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lnSpc>
                <a:spcPct val="170000"/>
              </a:lnSpc>
              <a:spcAft>
                <a:spcPts val="960"/>
              </a:spcAft>
            </a:pPr>
            <a:r>
              <a:rPr 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D16AB381-B774-A897-BF1D-DC0257FEFFC1}"/>
              </a:ext>
            </a:extLst>
          </p:cNvPr>
          <p:cNvSpPr txBox="1"/>
          <p:nvPr/>
        </p:nvSpPr>
        <p:spPr>
          <a:xfrm>
            <a:off x="5873323" y="6147128"/>
            <a:ext cx="5975737" cy="369332"/>
          </a:xfrm>
          <a:prstGeom prst="rect">
            <a:avLst/>
          </a:prstGeom>
          <a:noFill/>
        </p:spPr>
        <p:txBody>
          <a:bodyPr wrap="square" rtlCol="0">
            <a:spAutoFit/>
          </a:bodyPr>
          <a:lstStyle/>
          <a:p>
            <a:r>
              <a:rPr kumimoji="1" lang="en-US" altLang="ja-JP" dirty="0"/>
              <a:t>11</a:t>
            </a:r>
            <a:r>
              <a:rPr kumimoji="1" lang="ja-JP" altLang="en-US" dirty="0"/>
              <a:t>月市会もご一緒に引き続き声をあげていきましょう</a:t>
            </a:r>
          </a:p>
        </p:txBody>
      </p:sp>
    </p:spTree>
    <p:extLst>
      <p:ext uri="{BB962C8B-B14F-4D97-AF65-F5344CB8AC3E}">
        <p14:creationId xmlns:p14="http://schemas.microsoft.com/office/powerpoint/2010/main" val="3053558460"/>
      </p:ext>
    </p:extLst>
  </p:cSld>
  <p:clrMapOvr>
    <a:masterClrMapping/>
  </p:clrMapOvr>
</p:sld>
</file>

<file path=ppt/theme/theme1.xml><?xml version="1.0" encoding="utf-8"?>
<a:theme xmlns:a="http://schemas.openxmlformats.org/drawingml/2006/main" name="基礎">
  <a:themeElements>
    <a:clrScheme name="基礎">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docProps/app.xml><?xml version="1.0" encoding="utf-8"?>
<Properties xmlns="http://schemas.openxmlformats.org/officeDocument/2006/extended-properties" xmlns:vt="http://schemas.openxmlformats.org/officeDocument/2006/docPropsVTypes">
  <Template>TM03457444[[fn=基礎]]</Template>
  <TotalTime>1360</TotalTime>
  <Words>1463</Words>
  <Application>Microsoft Office PowerPoint</Application>
  <PresentationFormat>ワイド画面</PresentationFormat>
  <Paragraphs>60</Paragraphs>
  <Slides>8</Slides>
  <Notes>0</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1</vt:i4>
      </vt:variant>
      <vt:variant>
        <vt:lpstr>スライド タイトル</vt:lpstr>
      </vt:variant>
      <vt:variant>
        <vt:i4>8</vt:i4>
      </vt:variant>
    </vt:vector>
  </HeadingPairs>
  <TitlesOfParts>
    <vt:vector size="21" baseType="lpstr">
      <vt:lpstr>BIZ UDPゴシック</vt:lpstr>
      <vt:lpstr>HGPｺﾞｼｯｸM</vt:lpstr>
      <vt:lpstr>HGSｺﾞｼｯｸM</vt:lpstr>
      <vt:lpstr>HG丸ｺﾞｼｯｸM-PRO</vt:lpstr>
      <vt:lpstr>ＭＳ Ｐゴシック</vt:lpstr>
      <vt:lpstr>ＭＳ ゴシック</vt:lpstr>
      <vt:lpstr>UD デジタル 教科書体 N-B</vt:lpstr>
      <vt:lpstr>游明朝</vt:lpstr>
      <vt:lpstr>Corbel</vt:lpstr>
      <vt:lpstr>Garamond</vt:lpstr>
      <vt:lpstr>trebuchet ms</vt:lpstr>
      <vt:lpstr>基礎</vt:lpstr>
      <vt:lpstr>Acrobat Document</vt:lpstr>
      <vt:lpstr>PowerPoint プレゼンテーション</vt:lpstr>
      <vt:lpstr>《２０２１年度決算》は・・黒字。 危機をあおる誇大宣伝との党議員団の指摘通りに</vt:lpstr>
      <vt:lpstr>財政破綻ならぬ『財政危機論』が破綻 「行財政改革計画」の撤回を</vt:lpstr>
      <vt:lpstr>慢性的な財政の厳しさは失政の結果 税金の使い方を改める。ムダな大型公共事業をやめ、大企業富裕層への負担を</vt:lpstr>
      <vt:lpstr>くらし再建と子育て支援で「好循環」の自治体づくり</vt:lpstr>
      <vt:lpstr>新型コロナウイルス感染症対策及び物価高騰対策についての緊急申し入れ</vt:lpstr>
      <vt:lpstr>住み続けられるまちづくりへ</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あい 加藤</dc:creator>
  <cp:lastModifiedBy>あい 加藤</cp:lastModifiedBy>
  <cp:revision>58</cp:revision>
  <cp:lastPrinted>2022-11-10T04:27:14Z</cp:lastPrinted>
  <dcterms:created xsi:type="dcterms:W3CDTF">2022-02-22T07:04:45Z</dcterms:created>
  <dcterms:modified xsi:type="dcterms:W3CDTF">2022-11-10T08:22:00Z</dcterms:modified>
</cp:coreProperties>
</file>